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37"/>
  </p:handoutMasterIdLst>
  <p:sldIdLst>
    <p:sldId id="289" r:id="rId3"/>
    <p:sldId id="290" r:id="rId4"/>
    <p:sldId id="355" r:id="rId5"/>
    <p:sldId id="356" r:id="rId7"/>
    <p:sldId id="357" r:id="rId8"/>
    <p:sldId id="358" r:id="rId9"/>
    <p:sldId id="359" r:id="rId10"/>
    <p:sldId id="360" r:id="rId11"/>
    <p:sldId id="361" r:id="rId12"/>
    <p:sldId id="362" r:id="rId13"/>
    <p:sldId id="319" r:id="rId14"/>
    <p:sldId id="281" r:id="rId15"/>
    <p:sldId id="282" r:id="rId16"/>
    <p:sldId id="327" r:id="rId17"/>
    <p:sldId id="284" r:id="rId18"/>
    <p:sldId id="285" r:id="rId19"/>
    <p:sldId id="286" r:id="rId20"/>
    <p:sldId id="287" r:id="rId21"/>
    <p:sldId id="288" r:id="rId22"/>
    <p:sldId id="328" r:id="rId23"/>
    <p:sldId id="334" r:id="rId24"/>
    <p:sldId id="276" r:id="rId25"/>
    <p:sldId id="277" r:id="rId26"/>
    <p:sldId id="257" r:id="rId27"/>
    <p:sldId id="258" r:id="rId28"/>
    <p:sldId id="259" r:id="rId29"/>
    <p:sldId id="260" r:id="rId30"/>
    <p:sldId id="261" r:id="rId31"/>
    <p:sldId id="263" r:id="rId32"/>
    <p:sldId id="264" r:id="rId33"/>
    <p:sldId id="335" r:id="rId34"/>
    <p:sldId id="266" r:id="rId35"/>
    <p:sldId id="283" r:id="rId36"/>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9619"/>
    <a:srgbClr val="F0F0F0"/>
    <a:srgbClr val="75ACCA"/>
    <a:srgbClr val="D9955E"/>
    <a:srgbClr val="73BBA9"/>
    <a:srgbClr val="E18723"/>
    <a:srgbClr val="D5C38F"/>
    <a:srgbClr val="FCDF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47"/>
    <p:restoredTop sz="94660"/>
  </p:normalViewPr>
  <p:slideViewPr>
    <p:cSldViewPr snapToGrid="0" showGuides="1">
      <p:cViewPr varScale="1">
        <p:scale>
          <a:sx n="67" d="100"/>
          <a:sy n="67" d="100"/>
        </p:scale>
        <p:origin x="684" y="44"/>
      </p:cViewPr>
      <p:guideLst>
        <p:guide orient="horz" pos="1687"/>
        <p:guide pos="3840"/>
      </p:guideLst>
    </p:cSldViewPr>
  </p:slideViewPr>
  <p:notesTextViewPr>
    <p:cViewPr>
      <p:scale>
        <a:sx n="1" d="1"/>
        <a:sy n="1" d="1"/>
      </p:scale>
      <p:origin x="0" y="0"/>
    </p:cViewPr>
  </p:notesTextViewPr>
  <p:sorterViewPr showFormatting="0">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fontAlgn="base" hangingPunct="1"/>
            <a:fld id="{9A0DB2DC-4C9A-4742-B13C-FB6460FD3503}" type="slidenum">
              <a:rPr lang="zh-CN" altLang="en-US" sz="1200" strike="noStrike" noProof="1" dirty="0">
                <a:latin typeface="Calibri" panose="020F0502020204030204" pitchFamily="34" charset="0"/>
                <a:ea typeface="SimSun" panose="02010600030101010101" pitchFamily="2" charset="-122"/>
                <a:cs typeface="+mn-cs"/>
              </a:rPr>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TextEdit="1"/>
          </p:cNvSpPr>
          <p:nvPr>
            <p:ph type="sldImg"/>
          </p:nvPr>
        </p:nvSpPr>
        <p:spPr>
          <a:ln>
            <a:solidFill>
              <a:srgbClr val="000000"/>
            </a:solidFill>
            <a:miter/>
          </a:ln>
        </p:spPr>
      </p:sp>
      <p:sp>
        <p:nvSpPr>
          <p:cNvPr id="9218" name="备注占位符 2"/>
          <p:cNvSpPr>
            <a:spLocks noGrp="1"/>
          </p:cNvSpPr>
          <p:nvPr>
            <p:ph type="body"/>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921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nchorCtr="0"/>
          <a:lstStyle/>
          <a:p>
            <a:pPr lvl="0" indent="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a:latin typeface="Calibri" panose="020F0502020204030204" pitchFamily="34" charset="0"/>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0F0F0"/>
        </a:solidFill>
        <a:effectLst/>
      </p:bgPr>
    </p:bg>
    <p:spTree>
      <p:nvGrpSpPr>
        <p:cNvPr id="1" name=""/>
        <p:cNvGrpSpPr/>
        <p:nvPr/>
      </p:nvGrpSpPr>
      <p:grpSpPr>
        <a:xfrm>
          <a:off x="0" y="0"/>
          <a:ext cx="0" cy="0"/>
          <a:chOff x="0" y="0"/>
          <a:chExt cx="0" cy="0"/>
        </a:xfrm>
      </p:grpSpPr>
      <p:sp>
        <p:nvSpPr>
          <p:cNvPr id="7" name="矩形 6"/>
          <p:cNvSpPr/>
          <p:nvPr/>
        </p:nvSpPr>
        <p:spPr>
          <a:xfrm>
            <a:off x="0" y="-14287"/>
            <a:ext cx="12192000" cy="39528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6604000"/>
            <a:ext cx="12192000" cy="254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灯片编号占位符 3"/>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p>
            <a:pPr algn="r" fontAlgn="base"/>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0F0F0"/>
        </a:solidFill>
        <a:effectLst/>
      </p:bgPr>
    </p:bg>
    <p:spTree>
      <p:nvGrpSpPr>
        <p:cNvPr id="1" name=""/>
        <p:cNvGrpSpPr/>
        <p:nvPr/>
      </p:nvGrpSpPr>
      <p:grpSpPr>
        <a:xfrm>
          <a:off x="0" y="0"/>
          <a:ext cx="0" cy="0"/>
          <a:chOff x="0" y="0"/>
          <a:chExt cx="0" cy="0"/>
        </a:xfrm>
      </p:grpSpPr>
      <p:sp>
        <p:nvSpPr>
          <p:cNvPr id="7" name="矩形 6"/>
          <p:cNvSpPr/>
          <p:nvPr/>
        </p:nvSpPr>
        <p:spPr>
          <a:xfrm>
            <a:off x="0" y="-14287"/>
            <a:ext cx="12192000" cy="39528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6604000"/>
            <a:ext cx="12192000" cy="254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椭圆 8"/>
          <p:cNvSpPr/>
          <p:nvPr/>
        </p:nvSpPr>
        <p:spPr>
          <a:xfrm>
            <a:off x="11361738" y="6327775"/>
            <a:ext cx="433388" cy="4333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灯片编号占位符 4"/>
          <p:cNvSpPr>
            <a:spLocks noGrp="1"/>
          </p:cNvSpPr>
          <p:nvPr>
            <p:ph type="sldNum" sz="quarter" idx="4"/>
          </p:nvPr>
        </p:nvSpPr>
        <p:spPr>
          <a:xfrm>
            <a:off x="11376025" y="6361113"/>
            <a:ext cx="403225" cy="365125"/>
          </a:xfrm>
          <a:prstGeom prst="rect">
            <a:avLst/>
          </a:prstGeom>
        </p:spPr>
        <p:txBody>
          <a:bodyPr vert="horz" wrap="square" lIns="91440" tIns="45720" rIns="91440" bIns="45720" numCol="1" anchor="ctr" anchorCtr="0" compatLnSpc="1"/>
          <a:lstStyle/>
          <a:p>
            <a:pPr algn="ctr" fontAlgn="base"/>
            <a:fld id="{9A0DB2DC-4C9A-4742-B13C-FB6460FD3503}" type="slidenum">
              <a:rPr lang="zh-CN" altLang="en-US" strike="noStrike" noProof="1" dirty="0">
                <a:solidFill>
                  <a:schemeClr val="bg1"/>
                </a:solidFill>
                <a:latin typeface="Microsoft YaHei Light" panose="020B0502040204020203" pitchFamily="34" charset="-122"/>
                <a:ea typeface="Microsoft YaHei Light" panose="020B0502040204020203" pitchFamily="34" charset="-122"/>
                <a:cs typeface="+mn-cs"/>
              </a:rPr>
            </a:fld>
            <a:endParaRPr lang="zh-CN" altLang="en-US" strike="noStrike" noProof="1">
              <a:solidFill>
                <a:schemeClr val="bg1"/>
              </a:solidFill>
              <a:latin typeface="Microsoft YaHei Light" panose="020B0502040204020203" pitchFamily="34" charset="-122"/>
              <a:ea typeface="Microsoft YaHei Light" panose="020B0502040204020203" pitchFamily="34" charset="-122"/>
            </a:endParaRPr>
          </a:p>
        </p:txBody>
      </p:sp>
      <p:sp>
        <p:nvSpPr>
          <p:cNvPr id="11"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2050" name="组合 6"/>
          <p:cNvGrpSpPr/>
          <p:nvPr userDrawn="1"/>
        </p:nvGrpSpPr>
        <p:grpSpPr>
          <a:xfrm>
            <a:off x="0" y="0"/>
            <a:ext cx="5173663" cy="2705100"/>
            <a:chOff x="0" y="0"/>
            <a:chExt cx="5173867" cy="2705532"/>
          </a:xfrm>
        </p:grpSpPr>
        <p:sp>
          <p:nvSpPr>
            <p:cNvPr id="8" name="燕尾形 7"/>
            <p:cNvSpPr/>
            <p:nvPr/>
          </p:nvSpPr>
          <p:spPr>
            <a:xfrm>
              <a:off x="1079299" y="1855661"/>
              <a:ext cx="849871" cy="849871"/>
            </a:xfrm>
            <a:prstGeom prst="chevron">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燕尾形 8"/>
            <p:cNvSpPr/>
            <p:nvPr/>
          </p:nvSpPr>
          <p:spPr>
            <a:xfrm>
              <a:off x="1618949" y="1855661"/>
              <a:ext cx="849871" cy="849871"/>
            </a:xfrm>
            <a:prstGeom prst="chevron">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 name="燕尾形 9"/>
            <p:cNvSpPr/>
            <p:nvPr/>
          </p:nvSpPr>
          <p:spPr>
            <a:xfrm>
              <a:off x="2158599" y="1855661"/>
              <a:ext cx="849871" cy="849871"/>
            </a:xfrm>
            <a:prstGeom prst="chevron">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燕尾形 10"/>
            <p:cNvSpPr/>
            <p:nvPr/>
          </p:nvSpPr>
          <p:spPr>
            <a:xfrm>
              <a:off x="2698249" y="1855661"/>
              <a:ext cx="849871" cy="849871"/>
            </a:xfrm>
            <a:prstGeom prst="chevron">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燕尾形 11"/>
            <p:cNvSpPr/>
            <p:nvPr/>
          </p:nvSpPr>
          <p:spPr>
            <a:xfrm>
              <a:off x="3237898" y="1855661"/>
              <a:ext cx="849871" cy="849871"/>
            </a:xfrm>
            <a:prstGeom prst="chevron">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燕尾形 12"/>
            <p:cNvSpPr/>
            <p:nvPr/>
          </p:nvSpPr>
          <p:spPr>
            <a:xfrm>
              <a:off x="3777548" y="1855661"/>
              <a:ext cx="849871" cy="849871"/>
            </a:xfrm>
            <a:prstGeom prst="chevron">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4" name="燕尾形 13"/>
            <p:cNvSpPr/>
            <p:nvPr/>
          </p:nvSpPr>
          <p:spPr>
            <a:xfrm>
              <a:off x="4317194" y="1855661"/>
              <a:ext cx="849871" cy="849871"/>
            </a:xfrm>
            <a:prstGeom prst="chevron">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 name="燕尾形 14"/>
            <p:cNvSpPr/>
            <p:nvPr/>
          </p:nvSpPr>
          <p:spPr>
            <a:xfrm>
              <a:off x="539650" y="1855661"/>
              <a:ext cx="849871" cy="849871"/>
            </a:xfrm>
            <a:prstGeom prst="chevron">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6" name="燕尾形 15"/>
            <p:cNvSpPr/>
            <p:nvPr/>
          </p:nvSpPr>
          <p:spPr>
            <a:xfrm>
              <a:off x="0" y="1855661"/>
              <a:ext cx="849871" cy="849871"/>
            </a:xfrm>
            <a:prstGeom prst="chevron">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任意多边形 16"/>
            <p:cNvSpPr/>
            <p:nvPr/>
          </p:nvSpPr>
          <p:spPr>
            <a:xfrm>
              <a:off x="2423345" y="0"/>
              <a:ext cx="2750522" cy="2493754"/>
            </a:xfrm>
            <a:custGeom>
              <a:avLst/>
              <a:gdLst>
                <a:gd name="connsiteX0" fmla="*/ 0 w 2750522"/>
                <a:gd name="connsiteY0" fmla="*/ 0 h 2493754"/>
                <a:gd name="connsiteX1" fmla="*/ 459495 w 2750522"/>
                <a:gd name="connsiteY1" fmla="*/ 0 h 2493754"/>
                <a:gd name="connsiteX2" fmla="*/ 2750522 w 2750522"/>
                <a:gd name="connsiteY2" fmla="*/ 2276027 h 2493754"/>
                <a:gd name="connsiteX3" fmla="*/ 2510188 w 2750522"/>
                <a:gd name="connsiteY3" fmla="*/ 2493754 h 2493754"/>
                <a:gd name="connsiteX4" fmla="*/ 0 w 2750522"/>
                <a:gd name="connsiteY4" fmla="*/ 0 h 249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0522" h="2493754">
                  <a:moveTo>
                    <a:pt x="0" y="0"/>
                  </a:moveTo>
                  <a:lnTo>
                    <a:pt x="459495" y="0"/>
                  </a:lnTo>
                  <a:lnTo>
                    <a:pt x="2750522" y="2276027"/>
                  </a:lnTo>
                  <a:lnTo>
                    <a:pt x="2510188" y="2493754"/>
                  </a:lnTo>
                  <a:lnTo>
                    <a:pt x="0" y="0"/>
                  </a:lnTo>
                  <a:close/>
                </a:path>
              </a:pathLst>
            </a:cu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2061" name="组合 17"/>
          <p:cNvGrpSpPr/>
          <p:nvPr userDrawn="1"/>
        </p:nvGrpSpPr>
        <p:grpSpPr>
          <a:xfrm>
            <a:off x="693738" y="2705100"/>
            <a:ext cx="11498262" cy="4152900"/>
            <a:chOff x="693055" y="2712936"/>
            <a:chExt cx="11498945" cy="4145064"/>
          </a:xfrm>
        </p:grpSpPr>
        <p:sp>
          <p:nvSpPr>
            <p:cNvPr id="19" name="燕尾形 18"/>
            <p:cNvSpPr/>
            <p:nvPr/>
          </p:nvSpPr>
          <p:spPr>
            <a:xfrm flipH="1">
              <a:off x="1703101" y="2712936"/>
              <a:ext cx="1821414" cy="2030941"/>
            </a:xfrm>
            <a:prstGeom prst="chevron">
              <a:avLst>
                <a:gd name="adj" fmla="val 53463"/>
              </a:avLst>
            </a:prstGeom>
            <a:solidFill>
              <a:srgbClr val="D8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燕尾形 19"/>
            <p:cNvSpPr/>
            <p:nvPr/>
          </p:nvSpPr>
          <p:spPr>
            <a:xfrm flipH="1">
              <a:off x="693055" y="2712936"/>
              <a:ext cx="1821414" cy="2030941"/>
            </a:xfrm>
            <a:prstGeom prst="chevron">
              <a:avLst>
                <a:gd name="adj" fmla="val 53463"/>
              </a:avLst>
            </a:prstGeom>
            <a:solidFill>
              <a:srgbClr val="D8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064" name="组合 20"/>
            <p:cNvGrpSpPr/>
            <p:nvPr userDrawn="1"/>
          </p:nvGrpSpPr>
          <p:grpSpPr>
            <a:xfrm>
              <a:off x="2698247" y="2712936"/>
              <a:ext cx="9108741" cy="4145064"/>
              <a:chOff x="2698247" y="2712936"/>
              <a:chExt cx="9108741" cy="4145064"/>
            </a:xfrm>
          </p:grpSpPr>
          <p:sp>
            <p:nvSpPr>
              <p:cNvPr id="23" name="任意多边形 22"/>
              <p:cNvSpPr/>
              <p:nvPr/>
            </p:nvSpPr>
            <p:spPr>
              <a:xfrm flipH="1">
                <a:off x="2698247" y="2712936"/>
                <a:ext cx="9108741" cy="2030941"/>
              </a:xfrm>
              <a:custGeom>
                <a:avLst/>
                <a:gdLst>
                  <a:gd name="connsiteX0" fmla="*/ 8093271 w 9108741"/>
                  <a:gd name="connsiteY0" fmla="*/ 0 h 2030941"/>
                  <a:gd name="connsiteX1" fmla="*/ 112769 w 9108741"/>
                  <a:gd name="connsiteY1" fmla="*/ 0 h 2030941"/>
                  <a:gd name="connsiteX2" fmla="*/ 1086551 w 9108741"/>
                  <a:gd name="connsiteY2" fmla="*/ 1015470 h 2030941"/>
                  <a:gd name="connsiteX3" fmla="*/ 112768 w 9108741"/>
                  <a:gd name="connsiteY3" fmla="*/ 2030940 h 2030941"/>
                  <a:gd name="connsiteX4" fmla="*/ 0 w 9108741"/>
                  <a:gd name="connsiteY4" fmla="*/ 2030940 h 2030941"/>
                  <a:gd name="connsiteX5" fmla="*/ 0 w 9108741"/>
                  <a:gd name="connsiteY5" fmla="*/ 2030941 h 2030941"/>
                  <a:gd name="connsiteX6" fmla="*/ 8093271 w 9108741"/>
                  <a:gd name="connsiteY6" fmla="*/ 2030941 h 2030941"/>
                  <a:gd name="connsiteX7" fmla="*/ 9108741 w 9108741"/>
                  <a:gd name="connsiteY7" fmla="*/ 1015471 h 2030941"/>
                  <a:gd name="connsiteX8" fmla="*/ 8093271 w 9108741"/>
                  <a:gd name="connsiteY8" fmla="*/ 0 h 203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8741" h="2030941">
                    <a:moveTo>
                      <a:pt x="8093271" y="0"/>
                    </a:moveTo>
                    <a:lnTo>
                      <a:pt x="112769" y="0"/>
                    </a:lnTo>
                    <a:lnTo>
                      <a:pt x="1086551" y="1015470"/>
                    </a:lnTo>
                    <a:lnTo>
                      <a:pt x="112768" y="2030940"/>
                    </a:lnTo>
                    <a:lnTo>
                      <a:pt x="0" y="2030940"/>
                    </a:lnTo>
                    <a:lnTo>
                      <a:pt x="0" y="2030941"/>
                    </a:lnTo>
                    <a:lnTo>
                      <a:pt x="8093271" y="2030941"/>
                    </a:lnTo>
                    <a:lnTo>
                      <a:pt x="9108741" y="1015471"/>
                    </a:lnTo>
                    <a:lnTo>
                      <a:pt x="8093271" y="0"/>
                    </a:lnTo>
                    <a:close/>
                  </a:path>
                </a:pathLst>
              </a:custGeom>
              <a:solidFill>
                <a:srgbClr val="D8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任意多边形 23"/>
              <p:cNvSpPr/>
              <p:nvPr/>
            </p:nvSpPr>
            <p:spPr>
              <a:xfrm>
                <a:off x="3481307" y="4054044"/>
                <a:ext cx="3080351" cy="2803956"/>
              </a:xfrm>
              <a:custGeom>
                <a:avLst/>
                <a:gdLst>
                  <a:gd name="connsiteX0" fmla="*/ 543525 w 3080351"/>
                  <a:gd name="connsiteY0" fmla="*/ 0 h 2803956"/>
                  <a:gd name="connsiteX1" fmla="*/ 3080351 w 3080351"/>
                  <a:gd name="connsiteY1" fmla="*/ 2803956 h 2803956"/>
                  <a:gd name="connsiteX2" fmla="*/ 2131007 w 3080351"/>
                  <a:gd name="connsiteY2" fmla="*/ 2803956 h 2803956"/>
                  <a:gd name="connsiteX3" fmla="*/ 0 w 3080351"/>
                  <a:gd name="connsiteY3" fmla="*/ 448552 h 2803956"/>
                  <a:gd name="connsiteX4" fmla="*/ 543525 w 3080351"/>
                  <a:gd name="connsiteY4" fmla="*/ 0 h 280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0351" h="2803956">
                    <a:moveTo>
                      <a:pt x="543525" y="0"/>
                    </a:moveTo>
                    <a:lnTo>
                      <a:pt x="3080351" y="2803956"/>
                    </a:lnTo>
                    <a:lnTo>
                      <a:pt x="2131007" y="2803956"/>
                    </a:lnTo>
                    <a:lnTo>
                      <a:pt x="0" y="448552"/>
                    </a:lnTo>
                    <a:lnTo>
                      <a:pt x="543525" y="0"/>
                    </a:lnTo>
                    <a:close/>
                  </a:path>
                </a:pathLst>
              </a:custGeom>
              <a:solidFill>
                <a:srgbClr val="D8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2" name="任意多边形 21"/>
            <p:cNvSpPr/>
            <p:nvPr/>
          </p:nvSpPr>
          <p:spPr>
            <a:xfrm>
              <a:off x="10867876" y="2712936"/>
              <a:ext cx="1324124" cy="2030941"/>
            </a:xfrm>
            <a:custGeom>
              <a:avLst/>
              <a:gdLst>
                <a:gd name="connsiteX0" fmla="*/ 973783 w 1324124"/>
                <a:gd name="connsiteY0" fmla="*/ 0 h 2030941"/>
                <a:gd name="connsiteX1" fmla="*/ 1324124 w 1324124"/>
                <a:gd name="connsiteY1" fmla="*/ 0 h 2030941"/>
                <a:gd name="connsiteX2" fmla="*/ 1324124 w 1324124"/>
                <a:gd name="connsiteY2" fmla="*/ 518579 h 2030941"/>
                <a:gd name="connsiteX3" fmla="*/ 847631 w 1324124"/>
                <a:gd name="connsiteY3" fmla="*/ 1015471 h 2030941"/>
                <a:gd name="connsiteX4" fmla="*/ 1324124 w 1324124"/>
                <a:gd name="connsiteY4" fmla="*/ 1512363 h 2030941"/>
                <a:gd name="connsiteX5" fmla="*/ 1324124 w 1324124"/>
                <a:gd name="connsiteY5" fmla="*/ 2030941 h 2030941"/>
                <a:gd name="connsiteX6" fmla="*/ 973783 w 1324124"/>
                <a:gd name="connsiteY6" fmla="*/ 2030941 h 2030941"/>
                <a:gd name="connsiteX7" fmla="*/ 0 w 1324124"/>
                <a:gd name="connsiteY7" fmla="*/ 1015471 h 2030941"/>
                <a:gd name="connsiteX8" fmla="*/ 973783 w 1324124"/>
                <a:gd name="connsiteY8" fmla="*/ 0 h 203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124" h="2030941">
                  <a:moveTo>
                    <a:pt x="973783" y="0"/>
                  </a:moveTo>
                  <a:lnTo>
                    <a:pt x="1324124" y="0"/>
                  </a:lnTo>
                  <a:lnTo>
                    <a:pt x="1324124" y="518579"/>
                  </a:lnTo>
                  <a:lnTo>
                    <a:pt x="847631" y="1015471"/>
                  </a:lnTo>
                  <a:lnTo>
                    <a:pt x="1324124" y="1512363"/>
                  </a:lnTo>
                  <a:lnTo>
                    <a:pt x="1324124" y="2030941"/>
                  </a:lnTo>
                  <a:lnTo>
                    <a:pt x="973783" y="2030941"/>
                  </a:lnTo>
                  <a:lnTo>
                    <a:pt x="0" y="1015471"/>
                  </a:lnTo>
                  <a:lnTo>
                    <a:pt x="973783" y="0"/>
                  </a:lnTo>
                  <a:close/>
                </a:path>
              </a:pathLst>
            </a:custGeom>
            <a:solidFill>
              <a:srgbClr val="D8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 name="标题 1"/>
          <p:cNvSpPr>
            <a:spLocks noGrp="1"/>
          </p:cNvSpPr>
          <p:nvPr>
            <p:ph type="ctrTitle"/>
          </p:nvPr>
        </p:nvSpPr>
        <p:spPr>
          <a:xfrm>
            <a:off x="2698247" y="2705531"/>
            <a:ext cx="8653966" cy="2016487"/>
          </a:xfrm>
        </p:spPr>
        <p:txBody>
          <a:bodyPr anchor="ctr">
            <a:normAutofit/>
          </a:bodyPr>
          <a:lstStyle>
            <a:lvl1pPr algn="ctr">
              <a:defRPr sz="5400">
                <a:solidFill>
                  <a:schemeClr val="bg2">
                    <a:lumMod val="10000"/>
                  </a:schemeClr>
                </a:solidFill>
              </a:defRPr>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4912963" y="4720345"/>
            <a:ext cx="6440836" cy="1655762"/>
          </a:xfrm>
        </p:spPr>
        <p:txBody>
          <a:bodyPr/>
          <a:lstStyle>
            <a:lvl1pPr marL="0" indent="0" algn="ctr">
              <a:buNone/>
              <a:defRPr sz="2400">
                <a:solidFill>
                  <a:srgbClr val="D8D8D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endParaRPr lang="zh-CN" altLang="en-US" strike="noStrike" noProof="1"/>
          </a:p>
        </p:txBody>
      </p:sp>
      <p:sp>
        <p:nvSpPr>
          <p:cNvPr id="25"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6"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1417F312-AE95-46C5-991C-3338A804F0A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038600" y="890788"/>
            <a:ext cx="7315200" cy="2852737"/>
          </a:xfrm>
        </p:spPr>
        <p:txBody>
          <a:bodyPr anchor="b"/>
          <a:lstStyle>
            <a:lvl1pPr>
              <a:defRPr sz="6000">
                <a:solidFill>
                  <a:srgbClr val="FFBE00"/>
                </a:solidFill>
              </a:defRPr>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038600" y="3770513"/>
            <a:ext cx="7315200" cy="1500187"/>
          </a:xfrm>
        </p:spPr>
        <p:txBody>
          <a:bodyPr/>
          <a:lstStyle>
            <a:lvl1pPr marL="0" indent="0">
              <a:buNone/>
              <a:defRPr sz="2400">
                <a:solidFill>
                  <a:srgbClr val="D8D8D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endParaRPr lang="zh-CN" altLang="en-US" strike="noStrike" noProof="1"/>
          </a:p>
        </p:txBody>
      </p:sp>
      <p:grpSp>
        <p:nvGrpSpPr>
          <p:cNvPr id="3074" name="组合 6"/>
          <p:cNvGrpSpPr/>
          <p:nvPr userDrawn="1"/>
        </p:nvGrpSpPr>
        <p:grpSpPr>
          <a:xfrm>
            <a:off x="0" y="0"/>
            <a:ext cx="3581400" cy="6858000"/>
            <a:chOff x="-406400" y="0"/>
            <a:chExt cx="2357599" cy="7977455"/>
          </a:xfrm>
        </p:grpSpPr>
        <p:grpSp>
          <p:nvGrpSpPr>
            <p:cNvPr id="8" name="组合 7"/>
            <p:cNvGrpSpPr/>
            <p:nvPr/>
          </p:nvGrpSpPr>
          <p:grpSpPr>
            <a:xfrm>
              <a:off x="0" y="0"/>
              <a:ext cx="1951199" cy="4724400"/>
              <a:chOff x="2423345" y="0"/>
              <a:chExt cx="2750522" cy="2705532"/>
            </a:xfrm>
            <a:solidFill>
              <a:srgbClr val="D8D8D6"/>
            </a:solidFill>
          </p:grpSpPr>
          <p:sp>
            <p:nvSpPr>
              <p:cNvPr id="12" name="燕尾形 11"/>
              <p:cNvSpPr/>
              <p:nvPr/>
            </p:nvSpPr>
            <p:spPr>
              <a:xfrm>
                <a:off x="4317194" y="1855661"/>
                <a:ext cx="849871" cy="8498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任意多边形 12"/>
              <p:cNvSpPr/>
              <p:nvPr/>
            </p:nvSpPr>
            <p:spPr>
              <a:xfrm>
                <a:off x="2423345" y="0"/>
                <a:ext cx="2750522" cy="2493754"/>
              </a:xfrm>
              <a:custGeom>
                <a:avLst/>
                <a:gdLst>
                  <a:gd name="connsiteX0" fmla="*/ 0 w 2750522"/>
                  <a:gd name="connsiteY0" fmla="*/ 0 h 2493754"/>
                  <a:gd name="connsiteX1" fmla="*/ 459495 w 2750522"/>
                  <a:gd name="connsiteY1" fmla="*/ 0 h 2493754"/>
                  <a:gd name="connsiteX2" fmla="*/ 2750522 w 2750522"/>
                  <a:gd name="connsiteY2" fmla="*/ 2276027 h 2493754"/>
                  <a:gd name="connsiteX3" fmla="*/ 2510188 w 2750522"/>
                  <a:gd name="connsiteY3" fmla="*/ 2493754 h 2493754"/>
                  <a:gd name="connsiteX4" fmla="*/ 0 w 2750522"/>
                  <a:gd name="connsiteY4" fmla="*/ 0 h 249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0522" h="2493754">
                    <a:moveTo>
                      <a:pt x="0" y="0"/>
                    </a:moveTo>
                    <a:lnTo>
                      <a:pt x="459495" y="0"/>
                    </a:lnTo>
                    <a:lnTo>
                      <a:pt x="2750522" y="2276027"/>
                    </a:lnTo>
                    <a:lnTo>
                      <a:pt x="2510188" y="24937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9" name="组合 8"/>
            <p:cNvGrpSpPr/>
            <p:nvPr/>
          </p:nvGrpSpPr>
          <p:grpSpPr>
            <a:xfrm flipV="1">
              <a:off x="-406400" y="3253055"/>
              <a:ext cx="1951199" cy="4724400"/>
              <a:chOff x="2423345" y="0"/>
              <a:chExt cx="2750522" cy="2705532"/>
            </a:xfrm>
            <a:solidFill>
              <a:srgbClr val="FFBE00"/>
            </a:solidFill>
          </p:grpSpPr>
          <p:sp>
            <p:nvSpPr>
              <p:cNvPr id="10" name="燕尾形 9"/>
              <p:cNvSpPr/>
              <p:nvPr/>
            </p:nvSpPr>
            <p:spPr>
              <a:xfrm>
                <a:off x="4317194" y="1855661"/>
                <a:ext cx="849871" cy="849871"/>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 name="任意多边形 10"/>
              <p:cNvSpPr/>
              <p:nvPr/>
            </p:nvSpPr>
            <p:spPr>
              <a:xfrm>
                <a:off x="2423345" y="0"/>
                <a:ext cx="2750522" cy="2493754"/>
              </a:xfrm>
              <a:custGeom>
                <a:avLst/>
                <a:gdLst>
                  <a:gd name="connsiteX0" fmla="*/ 0 w 2750522"/>
                  <a:gd name="connsiteY0" fmla="*/ 0 h 2493754"/>
                  <a:gd name="connsiteX1" fmla="*/ 459495 w 2750522"/>
                  <a:gd name="connsiteY1" fmla="*/ 0 h 2493754"/>
                  <a:gd name="connsiteX2" fmla="*/ 2750522 w 2750522"/>
                  <a:gd name="connsiteY2" fmla="*/ 2276027 h 2493754"/>
                  <a:gd name="connsiteX3" fmla="*/ 2510188 w 2750522"/>
                  <a:gd name="connsiteY3" fmla="*/ 2493754 h 2493754"/>
                  <a:gd name="connsiteX4" fmla="*/ 0 w 2750522"/>
                  <a:gd name="connsiteY4" fmla="*/ 0 h 249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0522" h="2493754">
                    <a:moveTo>
                      <a:pt x="0" y="0"/>
                    </a:moveTo>
                    <a:lnTo>
                      <a:pt x="459495" y="0"/>
                    </a:lnTo>
                    <a:lnTo>
                      <a:pt x="2750522" y="2276027"/>
                    </a:lnTo>
                    <a:lnTo>
                      <a:pt x="2510188" y="249375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sp>
        <p:nvSpPr>
          <p:cNvPr id="1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1417F312-AE95-46C5-991C-3338A804F0A2}"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5C68B11-C5A8-448C-8CE9-B1A273C79CF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0" indent="-22860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fld>
            <a:endParaRPr lang="zh-CN" altLang="en-US" strike="noStrike" noProof="1">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p:transition>
  <p:hf sldNum="0" hdr="0" ftr="0" dt="0"/>
  <p:txStyles>
    <p:titleStyle>
      <a:lvl1pPr algn="l" rtl="0" fontAlgn="base">
        <a:lnSpc>
          <a:spcPct val="90000"/>
        </a:lnSpc>
        <a:spcBef>
          <a:spcPct val="0"/>
        </a:spcBef>
        <a:spcAft>
          <a:spcPct val="0"/>
        </a:spcAft>
        <a:defRPr sz="4400" kern="1200">
          <a:solidFill>
            <a:schemeClr val="tx1"/>
          </a:solidFill>
          <a:latin typeface="Microsoft YaHei Light" panose="020B0502040204020203" pitchFamily="34" charset="-122"/>
          <a:ea typeface="Microsoft YaHei Light" panose="020B0502040204020203" pitchFamily="34" charset="-122"/>
          <a:cs typeface="+mj-cs"/>
        </a:defRPr>
      </a:lvl1pPr>
      <a:lvl2pPr algn="l" rtl="0" fontAlgn="base">
        <a:lnSpc>
          <a:spcPct val="90000"/>
        </a:lnSpc>
        <a:spcBef>
          <a:spcPct val="0"/>
        </a:spcBef>
        <a:spcAft>
          <a:spcPct val="0"/>
        </a:spcAft>
        <a:defRPr sz="4400">
          <a:solidFill>
            <a:schemeClr val="tx1"/>
          </a:solidFill>
          <a:latin typeface="Microsoft YaHei Light" panose="020B0502040204020203" pitchFamily="34" charset="-122"/>
          <a:ea typeface="Microsoft YaHei Light" panose="020B0502040204020203" pitchFamily="34" charset="-122"/>
        </a:defRPr>
      </a:lvl2pPr>
      <a:lvl3pPr algn="l" rtl="0" fontAlgn="base">
        <a:lnSpc>
          <a:spcPct val="90000"/>
        </a:lnSpc>
        <a:spcBef>
          <a:spcPct val="0"/>
        </a:spcBef>
        <a:spcAft>
          <a:spcPct val="0"/>
        </a:spcAft>
        <a:defRPr sz="4400">
          <a:solidFill>
            <a:schemeClr val="tx1"/>
          </a:solidFill>
          <a:latin typeface="Microsoft YaHei Light" panose="020B0502040204020203" pitchFamily="34" charset="-122"/>
          <a:ea typeface="Microsoft YaHei Light" panose="020B0502040204020203" pitchFamily="34" charset="-122"/>
        </a:defRPr>
      </a:lvl3pPr>
      <a:lvl4pPr algn="l" rtl="0" fontAlgn="base">
        <a:lnSpc>
          <a:spcPct val="90000"/>
        </a:lnSpc>
        <a:spcBef>
          <a:spcPct val="0"/>
        </a:spcBef>
        <a:spcAft>
          <a:spcPct val="0"/>
        </a:spcAft>
        <a:defRPr sz="4400">
          <a:solidFill>
            <a:schemeClr val="tx1"/>
          </a:solidFill>
          <a:latin typeface="Microsoft YaHei Light" panose="020B0502040204020203" pitchFamily="34" charset="-122"/>
          <a:ea typeface="Microsoft YaHei Light" panose="020B0502040204020203" pitchFamily="34" charset="-122"/>
        </a:defRPr>
      </a:lvl4pPr>
      <a:lvl5pPr algn="l" rtl="0" fontAlgn="base">
        <a:lnSpc>
          <a:spcPct val="90000"/>
        </a:lnSpc>
        <a:spcBef>
          <a:spcPct val="0"/>
        </a:spcBef>
        <a:spcAft>
          <a:spcPct val="0"/>
        </a:spcAft>
        <a:defRPr sz="4400">
          <a:solidFill>
            <a:schemeClr val="tx1"/>
          </a:solidFill>
          <a:latin typeface="Microsoft YaHei Light" panose="020B0502040204020203" pitchFamily="34" charset="-122"/>
          <a:ea typeface="Microsoft YaHei Light" panose="020B0502040204020203" pitchFamily="34" charset="-122"/>
        </a:defRPr>
      </a:lvl5pPr>
      <a:lvl6pPr marL="457200" algn="l" rtl="0" fontAlgn="base">
        <a:lnSpc>
          <a:spcPct val="90000"/>
        </a:lnSpc>
        <a:spcBef>
          <a:spcPct val="0"/>
        </a:spcBef>
        <a:spcAft>
          <a:spcPct val="0"/>
        </a:spcAft>
        <a:defRPr sz="4400">
          <a:solidFill>
            <a:schemeClr val="tx1"/>
          </a:solidFill>
          <a:latin typeface="Microsoft YaHei Light" panose="020B0502040204020203" pitchFamily="34" charset="-122"/>
          <a:ea typeface="Microsoft YaHei Light" panose="020B0502040204020203" pitchFamily="34" charset="-122"/>
        </a:defRPr>
      </a:lvl6pPr>
      <a:lvl7pPr marL="914400" algn="l" rtl="0" fontAlgn="base">
        <a:lnSpc>
          <a:spcPct val="90000"/>
        </a:lnSpc>
        <a:spcBef>
          <a:spcPct val="0"/>
        </a:spcBef>
        <a:spcAft>
          <a:spcPct val="0"/>
        </a:spcAft>
        <a:defRPr sz="4400">
          <a:solidFill>
            <a:schemeClr val="tx1"/>
          </a:solidFill>
          <a:latin typeface="Microsoft YaHei Light" panose="020B0502040204020203" pitchFamily="34" charset="-122"/>
          <a:ea typeface="Microsoft YaHei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Microsoft YaHei Light" panose="020B0502040204020203" pitchFamily="34" charset="-122"/>
          <a:ea typeface="Microsoft YaHei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Microsoft YaHei Light" panose="020B0502040204020203" pitchFamily="34" charset="-122"/>
          <a:ea typeface="Microsoft YaHei Light" panose="020B0502040204020203"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icrosoft YaHei Light" panose="020B0502040204020203" pitchFamily="34" charset="-122"/>
          <a:ea typeface="Microsoft YaHei Light" panose="020B0502040204020203" pitchFamily="34"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icrosoft YaHei Light" panose="020B0502040204020203" pitchFamily="34" charset="-122"/>
          <a:ea typeface="Microsoft YaHei Light" panose="020B0502040204020203" pitchFamily="34"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icrosoft YaHei Light" panose="020B0502040204020203" pitchFamily="34" charset="-122"/>
          <a:ea typeface="Microsoft YaHe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698750" y="2705100"/>
            <a:ext cx="8653463" cy="2016125"/>
          </a:xfrm>
        </p:spPr>
        <p:txBody>
          <a:bodyPr vert="horz" lIns="91440" tIns="45720" rIns="91440" bIns="45720" rtlCol="0" anchor="ctr">
            <a:normAutofit/>
            <a:scene3d>
              <a:camera prst="orthographicFront"/>
              <a:lightRig rig="threePt" dir="t"/>
            </a:scene3d>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4220" b="1" i="0" u="none" strike="noStrike" kern="1200" cap="none" spc="0" normalizeH="0" baseline="0" noProof="0" dirty="0">
                <a:solidFill>
                  <a:schemeClr val="tx1"/>
                </a:solidFill>
                <a:effectLst>
                  <a:outerShdw blurRad="50800" dist="38100" dir="8100000" algn="tr" rotWithShape="0">
                    <a:prstClr val="black">
                      <a:alpha val="40000"/>
                    </a:prstClr>
                  </a:outerShdw>
                </a:effectLst>
                <a:uLnTx/>
                <a:uFillTx/>
                <a:latin typeface="Arial" panose="020B0604020202020204" pitchFamily="34" charset="0"/>
                <a:ea typeface="+mj-ea"/>
                <a:cs typeface="Arial" panose="020B0604020202020204" pitchFamily="34" charset="0"/>
              </a:rPr>
              <a:t>PARALLEL &amp; DISTRIBUTED COMPUTING</a:t>
            </a:r>
            <a:endParaRPr kumimoji="0" lang="en-US" altLang="zh-CN" sz="4220" b="1" i="0" u="none" strike="noStrike" kern="1200" cap="none" spc="0" normalizeH="0" baseline="0" noProof="0" dirty="0">
              <a:solidFill>
                <a:schemeClr val="tx1"/>
              </a:solidFill>
              <a:effectLst>
                <a:outerShdw blurRad="50800" dist="38100" dir="8100000" algn="tr" rotWithShape="0">
                  <a:prstClr val="black">
                    <a:alpha val="40000"/>
                  </a:prstClr>
                </a:outerShdw>
              </a:effectLst>
              <a:uLnTx/>
              <a:uFillTx/>
              <a:latin typeface="Arial" panose="020B0604020202020204" pitchFamily="34" charset="0"/>
              <a:ea typeface="+mj-ea"/>
              <a:cs typeface="Arial" panose="020B0604020202020204" pitchFamily="34" charset="0"/>
            </a:endParaRPr>
          </a:p>
        </p:txBody>
      </p:sp>
      <p:sp>
        <p:nvSpPr>
          <p:cNvPr id="7170" name="副标题 2"/>
          <p:cNvSpPr>
            <a:spLocks noGrp="1"/>
          </p:cNvSpPr>
          <p:nvPr>
            <p:ph type="subTitle" idx="1"/>
          </p:nvPr>
        </p:nvSpPr>
        <p:spPr>
          <a:xfrm flipV="1">
            <a:off x="12671425" y="8162290"/>
            <a:ext cx="684530" cy="2281555"/>
          </a:xfrm>
        </p:spPr>
        <p:txBody>
          <a:bodyPr wrap="square" lIns="91440" tIns="45720" rIns="91440" bIns="45720" anchor="t" anchorCtr="0"/>
          <a:lstStyle/>
          <a:p>
            <a:pPr algn="l" defTabSz="914400">
              <a:buClrTx/>
              <a:buSzTx/>
            </a:pPr>
            <a:endParaRPr lang="zh-CN" altLang="en-US" sz="1400" kern="1200" dirty="0">
              <a:solidFill>
                <a:srgbClr val="D8D8D6"/>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20"/>
          <p:cNvGrpSpPr/>
          <p:nvPr/>
        </p:nvGrpSpPr>
        <p:grpSpPr>
          <a:xfrm>
            <a:off x="6350000" y="2127250"/>
            <a:ext cx="5480050" cy="1699669"/>
            <a:chOff x="6349984" y="2126687"/>
            <a:chExt cx="5479884" cy="1700758"/>
          </a:xfrm>
        </p:grpSpPr>
        <p:sp>
          <p:nvSpPr>
            <p:cNvPr id="11275" name="矩形 8"/>
            <p:cNvSpPr/>
            <p:nvPr/>
          </p:nvSpPr>
          <p:spPr>
            <a:xfrm>
              <a:off x="6388084" y="3490044"/>
              <a:ext cx="5441784" cy="337401"/>
            </a:xfrm>
            <a:prstGeom prst="rect">
              <a:avLst/>
            </a:prstGeom>
            <a:noFill/>
            <a:ln w="9525">
              <a:noFill/>
            </a:ln>
          </p:spPr>
          <p:txBody>
            <a:bodyPr anchor="t" anchorCtr="0">
              <a:spAutoFit/>
            </a:bodyPr>
            <a:lstStyle/>
            <a:p>
              <a:endParaRPr lang="zh-CN" altLang="zh-CN" sz="1600" dirty="0">
                <a:latin typeface="Microsoft YaHei Light" panose="020B0502040204020203" pitchFamily="34" charset="-122"/>
                <a:ea typeface="Microsoft YaHei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lstStyle/>
            <a:p>
              <a:endParaRPr lang="zh-CN" altLang="en-US" sz="2800" dirty="0">
                <a:latin typeface="Microsoft YaHei Light" panose="020B0502040204020203" pitchFamily="34" charset="-122"/>
                <a:ea typeface="Microsoft YaHei Light" panose="020B0502040204020203" pitchFamily="34" charset="-122"/>
              </a:endParaRPr>
            </a:p>
          </p:txBody>
        </p:sp>
        <p:sp>
          <p:nvSpPr>
            <p:cNvPr id="11277" name="矩形 10"/>
            <p:cNvSpPr/>
            <p:nvPr/>
          </p:nvSpPr>
          <p:spPr>
            <a:xfrm>
              <a:off x="6349984" y="2126687"/>
              <a:ext cx="309871" cy="645573"/>
            </a:xfrm>
            <a:prstGeom prst="rect">
              <a:avLst/>
            </a:prstGeom>
            <a:noFill/>
            <a:ln w="9525">
              <a:noFill/>
            </a:ln>
          </p:spPr>
          <p:txBody>
            <a:bodyPr wrap="none" anchor="t" anchorCtr="0">
              <a:spAutoFit/>
            </a:bodyPr>
            <a:lstStyle/>
            <a:p>
              <a:endParaRPr lang="zh-CN" altLang="en-US" sz="3600" dirty="0">
                <a:latin typeface="Microsoft YaHei Light" panose="020B0502040204020203" pitchFamily="34" charset="-122"/>
                <a:ea typeface="Microsoft YaHei Light" panose="020B0502040204020203" pitchFamily="34" charset="-122"/>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Microsoft YaHei Light" panose="020B0502040204020203" pitchFamily="34" charset="-122"/>
                <a:ea typeface="Microsoft YaHei Light" panose="020B0502040204020203" pitchFamily="34" charset="-122"/>
              </a:rPr>
            </a:fld>
            <a:endParaRPr lang="zh-CN" altLang="en-US" sz="1200" dirty="0">
              <a:solidFill>
                <a:schemeClr val="bg1"/>
              </a:solidFill>
              <a:latin typeface="Microsoft YaHei Light" panose="020B0502040204020203" pitchFamily="34" charset="-122"/>
              <a:ea typeface="Microsoft YaHei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262892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1152246" y="11976"/>
              <a:ext cx="309883" cy="368300"/>
            </a:xfrm>
            <a:prstGeom prst="rect">
              <a:avLst/>
            </a:prstGeom>
            <a:noFill/>
            <a:ln w="9525">
              <a:noFill/>
            </a:ln>
          </p:spPr>
          <p:txBody>
            <a:bodyPr wrap="none" anchor="t" anchorCtr="0">
              <a:spAutoFit/>
            </a:bodyPr>
            <a:lstStyle/>
            <a:p>
              <a:pPr algn="ctr"/>
              <a:endParaRPr lang="zh-CN" altLang="en-US" dirty="0">
                <a:solidFill>
                  <a:schemeClr val="bg1"/>
                </a:solidFill>
                <a:latin typeface="Microsoft YaHei Light" panose="020B0502040204020203" pitchFamily="34" charset="-122"/>
                <a:ea typeface="Microsoft YaHei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sp>
          <p:nvSpPr>
            <p:cNvPr id="11283" name="文本框 17"/>
            <p:cNvSpPr txBox="1"/>
            <p:nvPr/>
          </p:nvSpPr>
          <p:spPr>
            <a:xfrm>
              <a:off x="7110076"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grpSp>
      <p:sp>
        <p:nvSpPr>
          <p:cNvPr id="2" name="Text Box 1"/>
          <p:cNvSpPr txBox="1"/>
          <p:nvPr/>
        </p:nvSpPr>
        <p:spPr>
          <a:xfrm>
            <a:off x="1355090" y="581660"/>
            <a:ext cx="5452110" cy="521970"/>
          </a:xfrm>
          <a:prstGeom prst="rect">
            <a:avLst/>
          </a:prstGeom>
          <a:noFill/>
        </p:spPr>
        <p:txBody>
          <a:bodyPr wrap="none" rtlCol="0" anchor="t">
            <a:spAutoFit/>
          </a:bodyPr>
          <a:lstStyle/>
          <a:p>
            <a:pPr marL="457200" indent="-457200">
              <a:buFont typeface="Wingdings" panose="05000000000000000000" charset="0"/>
              <a:buChar char="§"/>
            </a:pPr>
            <a:r>
              <a:rPr lang="en-US" sz="2800" b="1" dirty="0">
                <a:solidFill>
                  <a:schemeClr val="accent1"/>
                </a:solidFill>
                <a:effectLst>
                  <a:outerShdw blurRad="50800" dist="38100" dir="8100000" algn="tr" rotWithShape="0">
                    <a:prstClr val="black">
                      <a:alpha val="40000"/>
                    </a:prstClr>
                  </a:outerShdw>
                </a:effectLst>
                <a:latin typeface="ft anima Med" charset="0"/>
                <a:ea typeface="Microsoft YaHei Light" panose="020B0502040204020203" pitchFamily="34" charset="-122"/>
                <a:cs typeface="ft anima Med" charset="0"/>
                <a:sym typeface="+mn-ea"/>
              </a:rPr>
              <a:t>Adjacency list representation:</a:t>
            </a:r>
            <a:endParaRPr lang="en-US" sz="2800" b="1" dirty="0">
              <a:solidFill>
                <a:schemeClr val="accent1"/>
              </a:solidFill>
              <a:effectLst>
                <a:outerShdw blurRad="50800" dist="38100" dir="8100000" algn="tr" rotWithShape="0">
                  <a:prstClr val="black">
                    <a:alpha val="40000"/>
                  </a:prstClr>
                </a:outerShdw>
              </a:effectLst>
              <a:latin typeface="ft anima Med" charset="0"/>
              <a:ea typeface="Microsoft YaHei Light" panose="020B0502040204020203" pitchFamily="34" charset="-122"/>
              <a:cs typeface="ft anima Med" charset="0"/>
              <a:sym typeface="+mn-ea"/>
            </a:endParaRPr>
          </a:p>
        </p:txBody>
      </p:sp>
      <p:sp>
        <p:nvSpPr>
          <p:cNvPr id="3" name="Text Box 2"/>
          <p:cNvSpPr txBox="1"/>
          <p:nvPr/>
        </p:nvSpPr>
        <p:spPr>
          <a:xfrm>
            <a:off x="1896110" y="1153795"/>
            <a:ext cx="10081895" cy="1568450"/>
          </a:xfrm>
          <a:prstGeom prst="rect">
            <a:avLst/>
          </a:prstGeom>
          <a:noFill/>
        </p:spPr>
        <p:txBody>
          <a:bodyPr wrap="square" rtlCol="0" anchor="t">
            <a:spAutoFit/>
          </a:bodyPr>
          <a:lstStyle/>
          <a:p>
            <a:r>
              <a:rPr lang="en-US" sz="2400" dirty="0">
                <a:latin typeface="ft anima" charset="0"/>
                <a:ea typeface="Microsoft YaHei Light" panose="020B0502040204020203" pitchFamily="34" charset="-122"/>
                <a:cs typeface="ft anima" charset="0"/>
              </a:rPr>
              <a:t>An Adjacency list is an array consisting of the address of all the linked lists. The first node of the linked list represents the vertex and the remaining lists connected to this node represents the vertices to which this node is connected.</a:t>
            </a:r>
            <a:endParaRPr lang="en-US" sz="2400" dirty="0">
              <a:latin typeface="ft anima" charset="0"/>
              <a:ea typeface="Microsoft YaHei Light" panose="020B0502040204020203" pitchFamily="34" charset="-122"/>
              <a:cs typeface="ft anima" charset="0"/>
            </a:endParaRPr>
          </a:p>
        </p:txBody>
      </p:sp>
      <p:pic>
        <p:nvPicPr>
          <p:cNvPr id="4" name="Picture 3" descr="list matrix"/>
          <p:cNvPicPr>
            <a:picLocks noChangeAspect="1"/>
          </p:cNvPicPr>
          <p:nvPr/>
        </p:nvPicPr>
        <p:blipFill>
          <a:blip r:embed="rId1"/>
          <a:stretch>
            <a:fillRect/>
          </a:stretch>
        </p:blipFill>
        <p:spPr>
          <a:xfrm>
            <a:off x="1764665" y="1663065"/>
            <a:ext cx="8323580" cy="6274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1730" y="1831975"/>
            <a:ext cx="9909175" cy="2214880"/>
          </a:xfrm>
          <a:prstGeom prst="rect">
            <a:avLst/>
          </a:prstGeom>
          <a:noFill/>
        </p:spPr>
        <p:txBody>
          <a:bodyPr wrap="square">
            <a:spAutoFit/>
          </a:bodyPr>
          <a:lstStyle/>
          <a:p>
            <a:endParaRPr lang="en-US" b="1" u="sng" dirty="0">
              <a:solidFill>
                <a:schemeClr val="accent1"/>
              </a:solidFill>
            </a:endParaRPr>
          </a:p>
          <a:p>
            <a:pPr algn="l"/>
            <a:r>
              <a:rPr lang="en-US" sz="2400" dirty="0">
                <a:latin typeface="ft anima" charset="0"/>
                <a:cs typeface="ft anima" charset="0"/>
              </a:rPr>
              <a:t>Prim’s algorithm is used to find the Minimum Spanning Tree for a given graph. But, what is a Minimum Spanning Tree, or MST for short? A minimum spanning tree T(V’, E’) is a subset of graph G(V, E) with the same number of vertices as of graph G (V’ = V) and edges equal to the number of vertices of graph G minus one (E’ = |V| - 1. </a:t>
            </a:r>
            <a:endParaRPr lang="en-US" sz="2400" dirty="0">
              <a:latin typeface="ft anima" charset="0"/>
              <a:cs typeface="ft anima" charset="0"/>
            </a:endParaRPr>
          </a:p>
        </p:txBody>
      </p:sp>
      <p:grpSp>
        <p:nvGrpSpPr>
          <p:cNvPr id="2" name="组合 1"/>
          <p:cNvGrpSpPr/>
          <p:nvPr/>
        </p:nvGrpSpPr>
        <p:grpSpPr>
          <a:xfrm>
            <a:off x="-49530" y="-215265"/>
            <a:ext cx="12225020" cy="2212460"/>
            <a:chOff x="0" y="1801022"/>
            <a:chExt cx="12225019" cy="2648730"/>
          </a:xfrm>
        </p:grpSpPr>
        <p:sp>
          <p:nvSpPr>
            <p:cNvPr id="4" name="矩形 13"/>
            <p:cNvSpPr/>
            <p:nvPr/>
          </p:nvSpPr>
          <p:spPr>
            <a:xfrm>
              <a:off x="0" y="2114550"/>
              <a:ext cx="241935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A9619"/>
                </a:solidFill>
                <a:effectLst/>
                <a:uLnTx/>
                <a:uFillTx/>
                <a:latin typeface="+mn-lt"/>
                <a:ea typeface="+mn-ea"/>
                <a:cs typeface="+mn-cs"/>
              </a:endParaRPr>
            </a:p>
          </p:txBody>
        </p:sp>
        <p:sp>
          <p:nvSpPr>
            <p:cNvPr id="6" name="矩形 14"/>
            <p:cNvSpPr/>
            <p:nvPr/>
          </p:nvSpPr>
          <p:spPr>
            <a:xfrm>
              <a:off x="6240779" y="2114550"/>
              <a:ext cx="598424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文本框 15"/>
            <p:cNvSpPr txBox="1"/>
            <p:nvPr/>
          </p:nvSpPr>
          <p:spPr>
            <a:xfrm>
              <a:off x="928392" y="2145090"/>
              <a:ext cx="309880" cy="1569096"/>
            </a:xfrm>
            <a:prstGeom prst="rect">
              <a:avLst/>
            </a:prstGeom>
            <a:noFill/>
            <a:ln w="9525">
              <a:noFill/>
            </a:ln>
          </p:spPr>
          <p:txBody>
            <a:bodyPr wrap="square" anchor="t" anchorCtr="0">
              <a:spAutoFit/>
            </a:bodyPr>
            <a:p>
              <a:endParaRPr lang="zh-CN" altLang="en-US" sz="9600" dirty="0">
                <a:solidFill>
                  <a:schemeClr val="bg1"/>
                </a:solidFill>
                <a:latin typeface="Microsoft YaHei Light" panose="020B0502040204020203" pitchFamily="34" charset="-122"/>
                <a:ea typeface="Microsoft YaHei Light" panose="020B0502040204020203" pitchFamily="34" charset="-122"/>
              </a:endParaRPr>
            </a:p>
          </p:txBody>
        </p:sp>
        <p:sp>
          <p:nvSpPr>
            <p:cNvPr id="8" name="文本框 16"/>
            <p:cNvSpPr txBox="1"/>
            <p:nvPr/>
          </p:nvSpPr>
          <p:spPr>
            <a:xfrm>
              <a:off x="2419350" y="1801022"/>
              <a:ext cx="4205605" cy="1015148"/>
            </a:xfrm>
            <a:prstGeom prst="rect">
              <a:avLst/>
            </a:prstGeom>
            <a:noFill/>
            <a:ln w="9525">
              <a:noFill/>
            </a:ln>
          </p:spPr>
          <p:txBody>
            <a:bodyPr wrap="square" anchor="t" anchorCtr="0">
              <a:spAutoFit/>
            </a:bodyPr>
            <a:p>
              <a:pPr defTabSz="914400"/>
              <a:endParaRPr lang="zh-CN" altLang="en-US" sz="6000" dirty="0">
                <a:solidFill>
                  <a:srgbClr val="595959"/>
                </a:solidFill>
                <a:latin typeface="Microsoft YaHei Light" panose="020B0502040204020203" pitchFamily="34" charset="-122"/>
                <a:ea typeface="Microsoft YaHei Light" panose="020B0502040204020203" pitchFamily="34" charset="-122"/>
              </a:endParaRPr>
            </a:p>
          </p:txBody>
        </p:sp>
        <p:sp>
          <p:nvSpPr>
            <p:cNvPr id="9" name="文本框 17"/>
            <p:cNvSpPr txBox="1"/>
            <p:nvPr/>
          </p:nvSpPr>
          <p:spPr>
            <a:xfrm>
              <a:off x="2419350" y="3181350"/>
              <a:ext cx="309880" cy="521970"/>
            </a:xfrm>
            <a:prstGeom prst="rect">
              <a:avLst/>
            </a:prstGeom>
            <a:noFill/>
            <a:ln w="9525">
              <a:noFill/>
            </a:ln>
          </p:spPr>
          <p:txBody>
            <a:bodyPr wrap="square" anchor="t" anchorCtr="0">
              <a:spAutoFit/>
            </a:bodyPr>
            <a:p>
              <a:endParaRPr lang="zh-CN" altLang="en-US" sz="2800" b="1" dirty="0">
                <a:solidFill>
                  <a:srgbClr val="595959"/>
                </a:solidFill>
                <a:latin typeface="Microsoft YaHei Light" panose="020B0502040204020203" pitchFamily="34" charset="-122"/>
                <a:ea typeface="Microsoft YaHei Light" panose="020B0502040204020203" pitchFamily="34" charset="-122"/>
              </a:endParaRPr>
            </a:p>
          </p:txBody>
        </p:sp>
        <p:sp>
          <p:nvSpPr>
            <p:cNvPr id="10" name="文本框 18"/>
            <p:cNvSpPr txBox="1"/>
            <p:nvPr/>
          </p:nvSpPr>
          <p:spPr>
            <a:xfrm>
              <a:off x="2286635" y="2277060"/>
              <a:ext cx="3954145" cy="2172692"/>
            </a:xfrm>
            <a:prstGeom prst="rect">
              <a:avLst/>
            </a:prstGeom>
            <a:noFill/>
            <a:ln w="9525">
              <a:noFill/>
            </a:ln>
          </p:spPr>
          <p:txBody>
            <a:bodyPr wrap="square" anchor="t" anchorCtr="0">
              <a:spAutoFit/>
            </a:bodyPr>
            <a:p>
              <a:pPr algn="ctr"/>
              <a:r>
                <a:rPr lang="en-US" sz="3600" b="1" dirty="0">
                  <a:solidFill>
                    <a:schemeClr val="tx1">
                      <a:lumMod val="75000"/>
                      <a:lumOff val="25000"/>
                    </a:schemeClr>
                  </a:solidFill>
                  <a:effectLst>
                    <a:outerShdw blurRad="50800" dist="38100" dir="5400000" algn="t" rotWithShape="0">
                      <a:prstClr val="black">
                        <a:alpha val="40000"/>
                      </a:prstClr>
                    </a:outerShdw>
                  </a:effectLst>
                  <a:latin typeface="ft anima Med" charset="0"/>
                  <a:cs typeface="ft anima Med" charset="0"/>
                  <a:sym typeface="+mn-ea"/>
                </a:rPr>
                <a:t>Introduction to Prim’s Algorithm:</a:t>
              </a:r>
              <a:endParaRPr lang="en-US" sz="4000" b="1" u="sng" dirty="0">
                <a:solidFill>
                  <a:schemeClr val="accent1"/>
                </a:solidFill>
              </a:endParaRPr>
            </a:p>
            <a:p>
              <a:pPr algn="ctr"/>
              <a:endParaRPr lang="en-US" altLang="zh-CN" sz="4000" b="1" dirty="0">
                <a:solidFill>
                  <a:schemeClr val="tx1">
                    <a:lumMod val="75000"/>
                    <a:lumOff val="25000"/>
                  </a:schemeClr>
                </a:solidFill>
                <a:effectLst>
                  <a:outerShdw blurRad="50800" dist="38100" dir="5400000" algn="t" rotWithShape="0">
                    <a:prstClr val="black">
                      <a:alpha val="40000"/>
                    </a:prstClr>
                  </a:outerShdw>
                </a:effectLst>
                <a:latin typeface="Arial" panose="020B0604020202020204" pitchFamily="34" charset="0"/>
                <a:ea typeface="+mj-ea"/>
                <a:cs typeface="+mj-cs"/>
                <a:sym typeface="+mn-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43225" y="1207264"/>
            <a:ext cx="6096000" cy="5384800"/>
          </a:xfrm>
          <a:prstGeom prst="rect">
            <a:avLst/>
          </a:prstGeom>
          <a:noFill/>
        </p:spPr>
        <p:txBody>
          <a:bodyPr wrap="square">
            <a:spAutoFit/>
          </a:bodyPr>
          <a:lstStyle/>
          <a:p>
            <a:pPr marL="457200" indent="-457200">
              <a:buFont typeface="Wingdings" panose="05000000000000000000" charset="0"/>
              <a:buChar char="§"/>
            </a:pPr>
            <a:r>
              <a:rPr lang="en-US" sz="2800" b="1" dirty="0">
                <a:solidFill>
                  <a:schemeClr val="accent1"/>
                </a:solidFill>
                <a:effectLst>
                  <a:outerShdw blurRad="50800" dist="38100" dir="8100000" algn="tr" rotWithShape="0">
                    <a:prstClr val="black">
                      <a:alpha val="40000"/>
                    </a:prstClr>
                  </a:outerShdw>
                </a:effectLst>
                <a:latin typeface="ft anima Med" charset="0"/>
                <a:cs typeface="ft anima Med" charset="0"/>
              </a:rPr>
              <a:t>How to Create MST Using Prim’s Algorithm:</a:t>
            </a:r>
            <a:endParaRPr lang="en-US" sz="2800" b="1" dirty="0">
              <a:solidFill>
                <a:schemeClr val="accent1"/>
              </a:solidFill>
              <a:effectLst>
                <a:outerShdw blurRad="50800" dist="38100" dir="8100000" algn="tr" rotWithShape="0">
                  <a:prstClr val="black">
                    <a:alpha val="40000"/>
                  </a:prstClr>
                </a:outerShdw>
              </a:effectLst>
              <a:latin typeface="ft anima Med" charset="0"/>
              <a:cs typeface="ft anima Med" charset="0"/>
            </a:endParaRPr>
          </a:p>
          <a:p>
            <a:pPr marL="342900" indent="-342900"/>
            <a:r>
              <a:rPr lang="en-US" sz="2400" dirty="0"/>
              <a:t> </a:t>
            </a:r>
            <a:r>
              <a:rPr lang="en-US" sz="2400" dirty="0">
                <a:latin typeface="ft anima" charset="0"/>
                <a:cs typeface="ft anima" charset="0"/>
              </a:rPr>
              <a:t>Let’s first look into the steps involved in Prim’s Algorithm to generate a minimum spanning tree.</a:t>
            </a:r>
            <a:endParaRPr lang="en-US" sz="2400" dirty="0">
              <a:latin typeface="ft anima" charset="0"/>
              <a:cs typeface="ft anima" charset="0"/>
            </a:endParaRPr>
          </a:p>
          <a:p>
            <a:r>
              <a:rPr lang="en-US" sz="2400" b="1" dirty="0">
                <a:latin typeface="ft anima" charset="0"/>
                <a:cs typeface="ft anima" charset="0"/>
              </a:rPr>
              <a:t>Step</a:t>
            </a:r>
            <a:r>
              <a:rPr lang="en-US" sz="2400" dirty="0">
                <a:latin typeface="ft anima" charset="0"/>
                <a:cs typeface="ft anima" charset="0"/>
              </a:rPr>
              <a:t> </a:t>
            </a:r>
            <a:r>
              <a:rPr lang="en-US" sz="2400" b="1" dirty="0">
                <a:latin typeface="ft anima" charset="0"/>
                <a:cs typeface="ft anima" charset="0"/>
              </a:rPr>
              <a:t>1</a:t>
            </a:r>
            <a:r>
              <a:rPr lang="en-US" sz="2400" dirty="0">
                <a:latin typeface="ft anima" charset="0"/>
                <a:cs typeface="ft anima" charset="0"/>
              </a:rPr>
              <a:t>: Determine the arbitrary starting vertex.</a:t>
            </a:r>
            <a:endParaRPr lang="en-US" sz="2400" dirty="0">
              <a:latin typeface="ft anima" charset="0"/>
              <a:cs typeface="ft anima" charset="0"/>
            </a:endParaRPr>
          </a:p>
          <a:p>
            <a:r>
              <a:rPr lang="en-US" sz="2400" b="1" dirty="0">
                <a:latin typeface="ft anima" charset="0"/>
                <a:cs typeface="ft anima" charset="0"/>
              </a:rPr>
              <a:t>Step</a:t>
            </a:r>
            <a:r>
              <a:rPr lang="en-US" sz="2400" dirty="0">
                <a:latin typeface="ft anima" charset="0"/>
                <a:cs typeface="ft anima" charset="0"/>
              </a:rPr>
              <a:t> </a:t>
            </a:r>
            <a:r>
              <a:rPr lang="en-US" sz="2400" b="1" dirty="0">
                <a:latin typeface="ft anima" charset="0"/>
                <a:cs typeface="ft anima" charset="0"/>
              </a:rPr>
              <a:t>2</a:t>
            </a:r>
            <a:r>
              <a:rPr lang="en-US" sz="2400" dirty="0">
                <a:latin typeface="ft anima" charset="0"/>
                <a:cs typeface="ft anima" charset="0"/>
              </a:rPr>
              <a:t>: Keep repeating</a:t>
            </a:r>
            <a:endParaRPr lang="en-US" sz="2400" dirty="0">
              <a:latin typeface="ft anima" charset="0"/>
              <a:cs typeface="ft anima" charset="0"/>
            </a:endParaRPr>
          </a:p>
          <a:p>
            <a:r>
              <a:rPr lang="en-US" sz="2400" b="1" dirty="0">
                <a:latin typeface="ft anima" charset="0"/>
                <a:cs typeface="ft anima" charset="0"/>
              </a:rPr>
              <a:t>Step</a:t>
            </a:r>
            <a:r>
              <a:rPr lang="en-US" sz="2400" dirty="0">
                <a:latin typeface="ft anima" charset="0"/>
                <a:cs typeface="ft anima" charset="0"/>
              </a:rPr>
              <a:t> </a:t>
            </a:r>
            <a:r>
              <a:rPr lang="en-US" sz="2400" b="1" dirty="0">
                <a:latin typeface="ft anima" charset="0"/>
                <a:cs typeface="ft anima" charset="0"/>
              </a:rPr>
              <a:t>3</a:t>
            </a:r>
            <a:r>
              <a:rPr lang="en-US" sz="2400" dirty="0">
                <a:latin typeface="ft anima" charset="0"/>
                <a:cs typeface="ft anima" charset="0"/>
              </a:rPr>
              <a:t>: Select an edge connecting the tree vertex and fringe vertex having the minimum weight.</a:t>
            </a:r>
            <a:endParaRPr lang="en-US" sz="2400" dirty="0">
              <a:latin typeface="ft anima" charset="0"/>
              <a:cs typeface="ft anima" charset="0"/>
            </a:endParaRPr>
          </a:p>
          <a:p>
            <a:r>
              <a:rPr lang="en-US" sz="2400" b="1" dirty="0">
                <a:latin typeface="ft anima" charset="0"/>
                <a:cs typeface="ft anima" charset="0"/>
              </a:rPr>
              <a:t>Step</a:t>
            </a:r>
            <a:r>
              <a:rPr lang="en-US" sz="2400" dirty="0">
                <a:latin typeface="ft anima" charset="0"/>
                <a:cs typeface="ft anima" charset="0"/>
              </a:rPr>
              <a:t> </a:t>
            </a:r>
            <a:r>
              <a:rPr lang="en-US" sz="2400" b="1" dirty="0">
                <a:latin typeface="ft anima" charset="0"/>
                <a:cs typeface="ft anima" charset="0"/>
              </a:rPr>
              <a:t>4</a:t>
            </a:r>
            <a:r>
              <a:rPr lang="en-US" sz="2400" dirty="0">
                <a:latin typeface="ft anima" charset="0"/>
                <a:cs typeface="ft anima" charset="0"/>
              </a:rPr>
              <a:t>: Add the chosen edge to MST if it doesn’t form any closed cycle.</a:t>
            </a:r>
            <a:endParaRPr lang="en-US" sz="2400" dirty="0">
              <a:latin typeface="ft anima" charset="0"/>
              <a:cs typeface="ft anima" charset="0"/>
            </a:endParaRPr>
          </a:p>
          <a:p>
            <a:r>
              <a:rPr lang="en-US" sz="2400" b="1" dirty="0">
                <a:latin typeface="ft anima" charset="0"/>
                <a:cs typeface="ft anima" charset="0"/>
              </a:rPr>
              <a:t>Step</a:t>
            </a:r>
            <a:r>
              <a:rPr lang="en-US" sz="2400" dirty="0">
                <a:latin typeface="ft anima" charset="0"/>
                <a:cs typeface="ft anima" charset="0"/>
              </a:rPr>
              <a:t> </a:t>
            </a:r>
            <a:r>
              <a:rPr lang="en-US" sz="2400" b="1" dirty="0">
                <a:latin typeface="ft anima" charset="0"/>
                <a:cs typeface="ft anima" charset="0"/>
              </a:rPr>
              <a:t>5</a:t>
            </a:r>
            <a:r>
              <a:rPr lang="en-US" sz="2400" dirty="0">
                <a:latin typeface="ft anima" charset="0"/>
                <a:cs typeface="ft anima" charset="0"/>
              </a:rPr>
              <a:t>: Exit</a:t>
            </a:r>
            <a:endParaRPr lang="en-US" sz="2400" dirty="0">
              <a:latin typeface="ft anima" charset="0"/>
              <a:cs typeface="ft anima"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5130" y="1893570"/>
            <a:ext cx="8841740" cy="1568450"/>
          </a:xfrm>
          <a:prstGeom prst="rect">
            <a:avLst/>
          </a:prstGeom>
          <a:noFill/>
        </p:spPr>
        <p:txBody>
          <a:bodyPr wrap="square">
            <a:spAutoFit/>
          </a:bodyPr>
          <a:lstStyle/>
          <a:p>
            <a:r>
              <a:rPr lang="en-US" sz="2400" dirty="0">
                <a:latin typeface="ft anima" charset="0"/>
                <a:cs typeface="ft anima" charset="0"/>
              </a:rPr>
              <a:t>Graph G(V, E) given below contains 9 vertices and 12 edges. We are supposed to create a minimum spanning tree T(V’, E’) for G(V, E) such that the number of vertices in T will be 9 and edges will be 8 (9-1).</a:t>
            </a:r>
            <a:endParaRPr lang="en-US" sz="2400" dirty="0">
              <a:latin typeface="ft anima" charset="0"/>
              <a:cs typeface="ft anima"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87297" y="1809749"/>
            <a:ext cx="5486400" cy="3543300"/>
          </a:xfrm>
          <a:prstGeom prst="rect">
            <a:avLst/>
          </a:prstGeom>
        </p:spPr>
      </p:pic>
      <p:pic>
        <p:nvPicPr>
          <p:cNvPr id="3" name="Picture 2"/>
          <p:cNvPicPr>
            <a:picLocks noChangeAspect="1"/>
          </p:cNvPicPr>
          <p:nvPr/>
        </p:nvPicPr>
        <p:blipFill>
          <a:blip r:embed="rId2"/>
          <a:stretch>
            <a:fillRect/>
          </a:stretch>
        </p:blipFill>
        <p:spPr>
          <a:xfrm>
            <a:off x="6518304" y="2042026"/>
            <a:ext cx="5194242" cy="30787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52500" y="900112"/>
            <a:ext cx="10287000" cy="5057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52500" y="990600"/>
            <a:ext cx="10287000" cy="487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42975" y="1152525"/>
            <a:ext cx="10287000" cy="4552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52500" y="1209675"/>
            <a:ext cx="10287000" cy="4438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52500" y="871537"/>
            <a:ext cx="10287000" cy="5114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p:cNvSpPr>
            <a:spLocks noGrp="1"/>
          </p:cNvSpPr>
          <p:nvPr>
            <p:ph type="title"/>
          </p:nvPr>
        </p:nvSpPr>
        <p:spPr/>
        <p:txBody>
          <a:bodyPr wrap="square" lIns="91440" tIns="45720" rIns="91440" bIns="45720" anchor="b" anchorCtr="0"/>
          <a:lstStyle/>
          <a:p>
            <a:pPr defTabSz="914400">
              <a:buNone/>
            </a:pPr>
            <a:r>
              <a:rPr lang="en-US" altLang="zh-CN" b="1" kern="1200" dirty="0">
                <a:solidFill>
                  <a:srgbClr val="FFBE00"/>
                </a:solidFill>
                <a:latin typeface="Arial" panose="020B0604020202020204" pitchFamily="34" charset="0"/>
                <a:ea typeface="+mj-ea"/>
                <a:cs typeface="+mj-cs"/>
              </a:rPr>
              <a:t>GROUP MEMBERS</a:t>
            </a:r>
            <a:br>
              <a:rPr lang="en-US" altLang="zh-CN" b="1" kern="1200" dirty="0">
                <a:solidFill>
                  <a:srgbClr val="FFBE00"/>
                </a:solidFill>
                <a:latin typeface="Arial" panose="020B0604020202020204" pitchFamily="34" charset="0"/>
                <a:ea typeface="+mj-ea"/>
                <a:cs typeface="+mj-cs"/>
              </a:rPr>
            </a:br>
            <a:br>
              <a:rPr lang="en-US" altLang="zh-CN" b="1" kern="1200" dirty="0">
                <a:solidFill>
                  <a:srgbClr val="FFBE00"/>
                </a:solidFill>
                <a:latin typeface="Arial" panose="020B0604020202020204" pitchFamily="34" charset="0"/>
                <a:ea typeface="+mj-ea"/>
                <a:cs typeface="+mj-cs"/>
              </a:rPr>
            </a:br>
            <a:endParaRPr lang="en-US" altLang="zh-CN" b="1" kern="1200" dirty="0">
              <a:solidFill>
                <a:srgbClr val="FFBE00"/>
              </a:solidFill>
              <a:latin typeface="Arial" panose="020B0604020202020204" pitchFamily="34" charset="0"/>
              <a:ea typeface="+mj-ea"/>
              <a:cs typeface="+mj-cs"/>
            </a:endParaRPr>
          </a:p>
        </p:txBody>
      </p:sp>
      <p:sp>
        <p:nvSpPr>
          <p:cNvPr id="8194" name="文本占位符 2"/>
          <p:cNvSpPr>
            <a:spLocks noGrp="1"/>
          </p:cNvSpPr>
          <p:nvPr>
            <p:ph type="body" idx="1"/>
          </p:nvPr>
        </p:nvSpPr>
        <p:spPr>
          <a:xfrm>
            <a:off x="3922395" y="2249805"/>
            <a:ext cx="8549005" cy="2077720"/>
          </a:xfrm>
        </p:spPr>
        <p:txBody>
          <a:bodyPr wrap="square" lIns="91440" tIns="45720" rIns="91440" bIns="45720" anchor="t" anchorCtr="0"/>
          <a:lstStyle/>
          <a:p>
            <a:pPr marL="457200" indent="-457200" defTabSz="914400">
              <a:buFont typeface="Wingdings" panose="05000000000000000000" charset="0"/>
              <a:buChar char="v"/>
            </a:pPr>
            <a:r>
              <a:rPr lang="en-US" altLang="zh-CN" kern="1200" dirty="0">
                <a:solidFill>
                  <a:srgbClr val="D8D8D6"/>
                </a:solidFill>
                <a:latin typeface="+mn-lt"/>
                <a:ea typeface="+mn-ea"/>
                <a:cs typeface="+mn-cs"/>
              </a:rPr>
              <a:t>MUHAMMAD ASFAND YAR KHAN NIAZI</a:t>
            </a:r>
            <a:endParaRPr lang="en-US" altLang="zh-CN" kern="1200" dirty="0">
              <a:solidFill>
                <a:srgbClr val="D8D8D6"/>
              </a:solidFill>
              <a:latin typeface="+mn-lt"/>
              <a:ea typeface="+mn-ea"/>
              <a:cs typeface="+mn-cs"/>
            </a:endParaRPr>
          </a:p>
          <a:p>
            <a:pPr marL="457200" indent="-457200" defTabSz="914400">
              <a:buFont typeface="Wingdings" panose="05000000000000000000" charset="0"/>
              <a:buChar char="v"/>
            </a:pPr>
            <a:r>
              <a:rPr lang="en-US" altLang="zh-CN" kern="1200" dirty="0">
                <a:solidFill>
                  <a:srgbClr val="D8D8D6"/>
                </a:solidFill>
                <a:latin typeface="+mn-lt"/>
                <a:ea typeface="+mn-ea"/>
                <a:cs typeface="+mn-cs"/>
              </a:rPr>
              <a:t>DANISH KHALIL PERVEZ</a:t>
            </a:r>
            <a:endParaRPr lang="en-US" altLang="zh-CN" kern="1200" dirty="0">
              <a:solidFill>
                <a:srgbClr val="D8D8D6"/>
              </a:solidFill>
              <a:latin typeface="+mn-lt"/>
              <a:ea typeface="+mn-ea"/>
              <a:cs typeface="+mn-cs"/>
            </a:endParaRPr>
          </a:p>
          <a:p>
            <a:pPr marL="457200" indent="-457200" defTabSz="914400">
              <a:buFont typeface="Wingdings" panose="05000000000000000000" charset="0"/>
              <a:buChar char="v"/>
            </a:pPr>
            <a:r>
              <a:rPr lang="en-US" altLang="zh-CN" dirty="0">
                <a:latin typeface="+mn-lt"/>
                <a:ea typeface="+mn-ea"/>
                <a:sym typeface="+mn-ea"/>
              </a:rPr>
              <a:t>DANIAL RAJPOUT</a:t>
            </a:r>
            <a:r>
              <a:rPr lang="en-US" altLang="zh-CN" kern="1200" dirty="0">
                <a:solidFill>
                  <a:srgbClr val="D8D8D6"/>
                </a:solidFill>
                <a:latin typeface="+mn-lt"/>
                <a:ea typeface="+mn-ea"/>
                <a:cs typeface="+mn-cs"/>
              </a:rPr>
              <a:t> </a:t>
            </a:r>
            <a:endParaRPr lang="en-US" altLang="zh-CN" kern="1200" dirty="0">
              <a:solidFill>
                <a:srgbClr val="D8D8D6"/>
              </a:solidFill>
              <a:latin typeface="+mn-lt"/>
              <a:ea typeface="+mn-ea"/>
              <a:cs typeface="+mn-cs"/>
            </a:endParaRPr>
          </a:p>
          <a:p>
            <a:pPr marL="457200" indent="-457200" defTabSz="914400">
              <a:buFont typeface="Wingdings" panose="05000000000000000000" charset="0"/>
              <a:buChar char="v"/>
            </a:pPr>
            <a:r>
              <a:rPr lang="en-US" altLang="zh-CN" kern="1200" dirty="0">
                <a:solidFill>
                  <a:srgbClr val="D8D8D6"/>
                </a:solidFill>
                <a:latin typeface="+mn-lt"/>
                <a:ea typeface="+mn-ea"/>
                <a:cs typeface="+mn-cs"/>
              </a:rPr>
              <a:t>MUHAMMAD HASEEB</a:t>
            </a:r>
            <a:endParaRPr lang="en-US" altLang="zh-CN" kern="1200" dirty="0">
              <a:solidFill>
                <a:srgbClr val="D8D8D6"/>
              </a:solidFill>
              <a:latin typeface="+mn-lt"/>
              <a:ea typeface="+mn-ea"/>
              <a:cs typeface="+mn-cs"/>
            </a:endParaRPr>
          </a:p>
          <a:p>
            <a:pPr marL="457200" indent="-457200" defTabSz="914400">
              <a:buFont typeface="Wingdings" panose="05000000000000000000" charset="0"/>
              <a:buChar char="v"/>
            </a:pPr>
            <a:endParaRPr lang="en-US" altLang="zh-CN" kern="1200" dirty="0">
              <a:solidFill>
                <a:srgbClr val="D8D8D6"/>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43588" y="0"/>
            <a:ext cx="9304824"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43588" y="0"/>
            <a:ext cx="9304824"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0" y="1414118"/>
            <a:ext cx="6096000" cy="4538345"/>
          </a:xfrm>
          <a:prstGeom prst="rect">
            <a:avLst/>
          </a:prstGeom>
          <a:noFill/>
        </p:spPr>
        <p:txBody>
          <a:bodyPr wrap="square">
            <a:spAutoFit/>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2400" u="sng"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a:effectLst/>
                <a:latin typeface="ft anima" charset="0"/>
                <a:ea typeface="Calibri" panose="020F0502020204030204" pitchFamily="34" charset="0"/>
                <a:cs typeface="ft anima" charset="0"/>
              </a:rPr>
              <a:t>Iterative Algorithm. For  shortest path.</a:t>
            </a:r>
            <a:endParaRPr lang="en-US" sz="2400" dirty="0">
              <a:effectLst/>
              <a:latin typeface="ft anima" charset="0"/>
              <a:ea typeface="Calibri" panose="020F0502020204030204" pitchFamily="34" charset="0"/>
              <a:cs typeface="ft anima"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a:effectLst/>
                <a:latin typeface="ft anima" charset="0"/>
                <a:ea typeface="Calibri" panose="020F0502020204030204" pitchFamily="34" charset="0"/>
                <a:cs typeface="ft anima" charset="0"/>
              </a:rPr>
              <a:t>Does not work with negative weight graph.</a:t>
            </a:r>
            <a:endParaRPr lang="en-US" sz="2400" dirty="0">
              <a:effectLst/>
              <a:latin typeface="ft anima" charset="0"/>
              <a:ea typeface="Calibri" panose="020F0502020204030204" pitchFamily="34" charset="0"/>
              <a:cs typeface="ft anima" charset="0"/>
            </a:endParaRPr>
          </a:p>
          <a:p>
            <a:pPr marL="457200" marR="0">
              <a:lnSpc>
                <a:spcPct val="107000"/>
              </a:lnSpc>
              <a:spcBef>
                <a:spcPts val="0"/>
              </a:spcBef>
              <a:spcAft>
                <a:spcPts val="0"/>
              </a:spcAft>
            </a:pPr>
            <a:r>
              <a:rPr lang="en-US" sz="2400" b="1" dirty="0">
                <a:effectLst/>
                <a:latin typeface="ft anima" charset="0"/>
                <a:ea typeface="Calibri" panose="020F0502020204030204" pitchFamily="34" charset="0"/>
                <a:cs typeface="ft anima" charset="0"/>
              </a:rPr>
              <a:t> </a:t>
            </a:r>
            <a:endParaRPr lang="en-US" sz="2400" dirty="0">
              <a:effectLst/>
              <a:latin typeface="ft anima" charset="0"/>
              <a:ea typeface="Calibri" panose="020F0502020204030204" pitchFamily="34" charset="0"/>
              <a:cs typeface="ft anima" charset="0"/>
            </a:endParaRPr>
          </a:p>
          <a:p>
            <a:pPr marL="457200" marR="0">
              <a:lnSpc>
                <a:spcPct val="107000"/>
              </a:lnSpc>
              <a:spcBef>
                <a:spcPts val="0"/>
              </a:spcBef>
              <a:spcAft>
                <a:spcPts val="0"/>
              </a:spcAft>
            </a:pPr>
            <a:r>
              <a:rPr lang="en-US" sz="2400" b="1" dirty="0">
                <a:effectLst/>
                <a:latin typeface="ft anima" charset="0"/>
                <a:ea typeface="Calibri" panose="020F0502020204030204" pitchFamily="34" charset="0"/>
                <a:cs typeface="ft anima" charset="0"/>
              </a:rPr>
              <a:t> </a:t>
            </a:r>
            <a:endParaRPr lang="en-US" sz="2400" dirty="0">
              <a:effectLst/>
              <a:latin typeface="ft anima" charset="0"/>
              <a:ea typeface="Calibri" panose="020F0502020204030204" pitchFamily="34" charset="0"/>
              <a:cs typeface="ft anima" charset="0"/>
            </a:endParaRPr>
          </a:p>
          <a:p>
            <a:pPr marL="457200" marR="0">
              <a:lnSpc>
                <a:spcPct val="107000"/>
              </a:lnSpc>
              <a:spcBef>
                <a:spcPts val="0"/>
              </a:spcBef>
              <a:spcAft>
                <a:spcPts val="0"/>
              </a:spcAft>
            </a:pPr>
            <a:r>
              <a:rPr lang="en-US" sz="2400" b="1" dirty="0">
                <a:solidFill>
                  <a:schemeClr val="accent1"/>
                </a:solidFill>
                <a:effectLst>
                  <a:outerShdw blurRad="50800" dist="38100" dir="8100000" algn="tr" rotWithShape="0">
                    <a:prstClr val="black">
                      <a:alpha val="40000"/>
                    </a:prstClr>
                  </a:outerShdw>
                </a:effectLst>
                <a:latin typeface="ft anima" charset="0"/>
                <a:ea typeface="Calibri" panose="020F0502020204030204" pitchFamily="34" charset="0"/>
                <a:cs typeface="ft anima" charset="0"/>
              </a:rPr>
              <a:t>Example:</a:t>
            </a:r>
            <a:endParaRPr lang="en-US" sz="2400" b="1" dirty="0">
              <a:effectLst>
                <a:outerShdw blurRad="50800" dist="38100" dir="8100000" algn="tr" rotWithShape="0">
                  <a:prstClr val="black">
                    <a:alpha val="40000"/>
                  </a:prstClr>
                </a:outerShdw>
              </a:effectLst>
              <a:latin typeface="ft anima" charset="0"/>
              <a:ea typeface="Calibri" panose="020F0502020204030204" pitchFamily="34" charset="0"/>
              <a:cs typeface="ft anima" charset="0"/>
            </a:endParaRPr>
          </a:p>
          <a:p>
            <a:pPr marL="457200" marR="0">
              <a:lnSpc>
                <a:spcPct val="107000"/>
              </a:lnSpc>
              <a:spcBef>
                <a:spcPts val="0"/>
              </a:spcBef>
              <a:spcAft>
                <a:spcPts val="0"/>
              </a:spcAft>
            </a:pPr>
            <a:r>
              <a:rPr lang="en-US" sz="2400" b="1" dirty="0">
                <a:effectLst/>
                <a:latin typeface="ft anima" charset="0"/>
                <a:ea typeface="Calibri" panose="020F0502020204030204" pitchFamily="34" charset="0"/>
                <a:cs typeface="ft anima" charset="0"/>
              </a:rPr>
              <a:t>Step 1: </a:t>
            </a:r>
            <a:r>
              <a:rPr lang="en-US" sz="2400" dirty="0">
                <a:effectLst/>
                <a:latin typeface="ft anima" charset="0"/>
                <a:ea typeface="Calibri" panose="020F0502020204030204" pitchFamily="34" charset="0"/>
                <a:cs typeface="ft anima" charset="0"/>
              </a:rPr>
              <a:t>Remove loop.</a:t>
            </a:r>
            <a:endParaRPr lang="en-US" sz="2400" dirty="0">
              <a:effectLst/>
              <a:latin typeface="ft anima" charset="0"/>
              <a:ea typeface="Calibri" panose="020F0502020204030204" pitchFamily="34" charset="0"/>
              <a:cs typeface="ft anima" charset="0"/>
            </a:endParaRPr>
          </a:p>
          <a:p>
            <a:pPr marL="457200" marR="0">
              <a:lnSpc>
                <a:spcPct val="107000"/>
              </a:lnSpc>
              <a:spcBef>
                <a:spcPts val="0"/>
              </a:spcBef>
              <a:spcAft>
                <a:spcPts val="0"/>
              </a:spcAft>
            </a:pPr>
            <a:r>
              <a:rPr lang="en-US" sz="2400" b="1" dirty="0">
                <a:effectLst/>
                <a:latin typeface="ft anima" charset="0"/>
                <a:ea typeface="Calibri" panose="020F0502020204030204" pitchFamily="34" charset="0"/>
                <a:cs typeface="ft anima" charset="0"/>
              </a:rPr>
              <a:t>Step 2: </a:t>
            </a:r>
            <a:r>
              <a:rPr lang="en-US" sz="2400" dirty="0">
                <a:effectLst/>
                <a:latin typeface="ft anima" charset="0"/>
                <a:ea typeface="Calibri" panose="020F0502020204030204" pitchFamily="34" charset="0"/>
                <a:cs typeface="ft anima" charset="0"/>
              </a:rPr>
              <a:t>Remove parallel edges. With max weight.</a:t>
            </a:r>
            <a:endParaRPr lang="en-US" sz="2400" dirty="0">
              <a:effectLst/>
              <a:latin typeface="ft anima" charset="0"/>
              <a:ea typeface="Calibri" panose="020F0502020204030204" pitchFamily="34" charset="0"/>
              <a:cs typeface="ft anima" charset="0"/>
            </a:endParaRPr>
          </a:p>
          <a:p>
            <a:pPr marL="457200" marR="0">
              <a:lnSpc>
                <a:spcPct val="107000"/>
              </a:lnSpc>
              <a:spcBef>
                <a:spcPts val="0"/>
              </a:spcBef>
              <a:spcAft>
                <a:spcPts val="800"/>
              </a:spcAft>
            </a:pPr>
            <a:r>
              <a:rPr lang="en-US" sz="2400" b="1" dirty="0">
                <a:effectLst/>
                <a:latin typeface="ft anima" charset="0"/>
                <a:ea typeface="Calibri" panose="020F0502020204030204" pitchFamily="34" charset="0"/>
                <a:cs typeface="ft anima" charset="0"/>
              </a:rPr>
              <a:t>Step 3: </a:t>
            </a:r>
            <a:r>
              <a:rPr lang="en-US" sz="2400" dirty="0">
                <a:effectLst/>
                <a:latin typeface="ft anima" charset="0"/>
                <a:ea typeface="Calibri" panose="020F0502020204030204" pitchFamily="34" charset="0"/>
                <a:cs typeface="ft anima" charset="0"/>
              </a:rPr>
              <a:t>Create weight matrix table.</a:t>
            </a:r>
            <a:endParaRPr lang="en-US" sz="2400" dirty="0">
              <a:latin typeface="ft anima" charset="0"/>
              <a:cs typeface="ft anima" charset="0"/>
            </a:endParaRPr>
          </a:p>
        </p:txBody>
      </p:sp>
      <p:grpSp>
        <p:nvGrpSpPr>
          <p:cNvPr id="13" name="组合 1"/>
          <p:cNvGrpSpPr/>
          <p:nvPr/>
        </p:nvGrpSpPr>
        <p:grpSpPr>
          <a:xfrm>
            <a:off x="-49530" y="-215265"/>
            <a:ext cx="12225020" cy="2150865"/>
            <a:chOff x="0" y="1801022"/>
            <a:chExt cx="12225019" cy="2574989"/>
          </a:xfrm>
        </p:grpSpPr>
        <p:sp>
          <p:nvSpPr>
            <p:cNvPr id="14" name="矩形 13"/>
            <p:cNvSpPr/>
            <p:nvPr/>
          </p:nvSpPr>
          <p:spPr>
            <a:xfrm>
              <a:off x="0" y="2114550"/>
              <a:ext cx="241935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A9619"/>
                </a:solidFill>
                <a:effectLst/>
                <a:uLnTx/>
                <a:uFillTx/>
                <a:latin typeface="+mn-lt"/>
                <a:ea typeface="+mn-ea"/>
                <a:cs typeface="+mn-cs"/>
              </a:endParaRPr>
            </a:p>
          </p:txBody>
        </p:sp>
        <p:sp>
          <p:nvSpPr>
            <p:cNvPr id="15" name="矩形 14"/>
            <p:cNvSpPr/>
            <p:nvPr/>
          </p:nvSpPr>
          <p:spPr>
            <a:xfrm>
              <a:off x="6240779" y="2114550"/>
              <a:ext cx="598424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框 15"/>
            <p:cNvSpPr txBox="1"/>
            <p:nvPr/>
          </p:nvSpPr>
          <p:spPr>
            <a:xfrm>
              <a:off x="928392" y="2145090"/>
              <a:ext cx="309880" cy="1569096"/>
            </a:xfrm>
            <a:prstGeom prst="rect">
              <a:avLst/>
            </a:prstGeom>
            <a:noFill/>
            <a:ln w="9525">
              <a:noFill/>
            </a:ln>
          </p:spPr>
          <p:txBody>
            <a:bodyPr wrap="square" anchor="t" anchorCtr="0">
              <a:spAutoFit/>
            </a:bodyPr>
            <a:p>
              <a:endParaRPr lang="zh-CN" altLang="en-US" sz="9600" dirty="0">
                <a:solidFill>
                  <a:schemeClr val="bg1"/>
                </a:solidFill>
                <a:latin typeface="Microsoft YaHei Light" panose="020B0502040204020203" pitchFamily="34" charset="-122"/>
                <a:ea typeface="Microsoft YaHei Light" panose="020B0502040204020203" pitchFamily="34" charset="-122"/>
              </a:endParaRPr>
            </a:p>
          </p:txBody>
        </p:sp>
        <p:sp>
          <p:nvSpPr>
            <p:cNvPr id="17" name="文本框 16"/>
            <p:cNvSpPr txBox="1"/>
            <p:nvPr/>
          </p:nvSpPr>
          <p:spPr>
            <a:xfrm>
              <a:off x="2419350" y="1801022"/>
              <a:ext cx="4205605" cy="1015148"/>
            </a:xfrm>
            <a:prstGeom prst="rect">
              <a:avLst/>
            </a:prstGeom>
            <a:noFill/>
            <a:ln w="9525">
              <a:noFill/>
            </a:ln>
          </p:spPr>
          <p:txBody>
            <a:bodyPr wrap="square" anchor="t" anchorCtr="0">
              <a:spAutoFit/>
            </a:bodyPr>
            <a:p>
              <a:pPr defTabSz="914400"/>
              <a:endParaRPr lang="zh-CN" altLang="en-US" sz="6000" dirty="0">
                <a:solidFill>
                  <a:srgbClr val="595959"/>
                </a:solidFill>
                <a:latin typeface="Microsoft YaHei Light" panose="020B0502040204020203" pitchFamily="34" charset="-122"/>
                <a:ea typeface="Microsoft YaHei Light" panose="020B0502040204020203" pitchFamily="34" charset="-122"/>
              </a:endParaRPr>
            </a:p>
          </p:txBody>
        </p:sp>
        <p:sp>
          <p:nvSpPr>
            <p:cNvPr id="18" name="文本框 17"/>
            <p:cNvSpPr txBox="1"/>
            <p:nvPr/>
          </p:nvSpPr>
          <p:spPr>
            <a:xfrm>
              <a:off x="2419350" y="3181350"/>
              <a:ext cx="309880" cy="521970"/>
            </a:xfrm>
            <a:prstGeom prst="rect">
              <a:avLst/>
            </a:prstGeom>
            <a:noFill/>
            <a:ln w="9525">
              <a:noFill/>
            </a:ln>
          </p:spPr>
          <p:txBody>
            <a:bodyPr wrap="square" anchor="t" anchorCtr="0">
              <a:spAutoFit/>
            </a:bodyPr>
            <a:p>
              <a:endParaRPr lang="zh-CN" altLang="en-US" sz="2800" b="1" dirty="0">
                <a:solidFill>
                  <a:srgbClr val="595959"/>
                </a:solidFill>
                <a:latin typeface="Microsoft YaHei Light" panose="020B0502040204020203" pitchFamily="34" charset="-122"/>
                <a:ea typeface="Microsoft YaHei Light" panose="020B0502040204020203" pitchFamily="34" charset="-122"/>
              </a:endParaRPr>
            </a:p>
          </p:txBody>
        </p:sp>
        <p:sp>
          <p:nvSpPr>
            <p:cNvPr id="19" name="文本框 18"/>
            <p:cNvSpPr txBox="1"/>
            <p:nvPr/>
          </p:nvSpPr>
          <p:spPr>
            <a:xfrm>
              <a:off x="2286635" y="2277060"/>
              <a:ext cx="3954145" cy="2098951"/>
            </a:xfrm>
            <a:prstGeom prst="rect">
              <a:avLst/>
            </a:prstGeom>
            <a:noFill/>
            <a:ln w="9525">
              <a:noFill/>
            </a:ln>
          </p:spPr>
          <p:txBody>
            <a:bodyPr wrap="square" anchor="t" anchorCtr="0">
              <a:spAutoFit/>
            </a:bodyPr>
            <a:p>
              <a:pPr algn="ctr"/>
              <a:r>
                <a:rPr lang="en-US" sz="3600" b="1" dirty="0">
                  <a:solidFill>
                    <a:schemeClr val="tx1">
                      <a:lumMod val="75000"/>
                      <a:lumOff val="25000"/>
                    </a:schemeClr>
                  </a:solidFill>
                  <a:effectLst>
                    <a:outerShdw blurRad="50800" dist="38100" dir="8100000" algn="tr" rotWithShape="0">
                      <a:prstClr val="black">
                        <a:alpha val="40000"/>
                      </a:prstClr>
                    </a:outerShdw>
                  </a:effectLst>
                  <a:latin typeface="ft anima Med" charset="0"/>
                  <a:ea typeface="Calibri" panose="020F0502020204030204" pitchFamily="34" charset="0"/>
                  <a:cs typeface="ft anima Med" charset="0"/>
                  <a:sym typeface="+mn-ea"/>
                </a:rPr>
                <a:t>DIJKSTRA’S ALGORITHM</a:t>
              </a:r>
              <a:endParaRPr lang="en-US" sz="3600" b="1" dirty="0">
                <a:solidFill>
                  <a:schemeClr val="tx1">
                    <a:lumMod val="75000"/>
                    <a:lumOff val="25000"/>
                  </a:schemeClr>
                </a:solidFill>
                <a:effectLst>
                  <a:outerShdw blurRad="50800" dist="38100" dir="8100000" algn="tr" rotWithShape="0">
                    <a:prstClr val="black">
                      <a:alpha val="40000"/>
                    </a:prstClr>
                  </a:outerShdw>
                </a:effectLst>
                <a:latin typeface="ft anima Med" charset="0"/>
                <a:ea typeface="Microsoft YaHei Light" panose="020B0502040204020203" pitchFamily="34" charset="-122"/>
                <a:cs typeface="ft anima Med" charset="0"/>
              </a:endParaRPr>
            </a:p>
            <a:p>
              <a:pPr algn="ctr"/>
              <a:endParaRPr lang="en-US" altLang="zh-CN" sz="3600" b="1" dirty="0">
                <a:solidFill>
                  <a:schemeClr val="tx1">
                    <a:lumMod val="75000"/>
                    <a:lumOff val="25000"/>
                  </a:schemeClr>
                </a:solidFill>
                <a:effectLst>
                  <a:outerShdw blurRad="50800" dist="38100" dir="8100000" algn="tr" rotWithShape="0">
                    <a:prstClr val="black">
                      <a:alpha val="40000"/>
                    </a:prstClr>
                  </a:outerShdw>
                </a:effectLst>
                <a:latin typeface="ft anima Med" charset="0"/>
                <a:ea typeface="Microsoft YaHei Light" panose="020B0502040204020203" pitchFamily="34" charset="-122"/>
                <a:cs typeface="ft anima Med" charset="0"/>
                <a:sym typeface="+mn-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a:srcRect l="12500" t="8488" r="18594" b="14964"/>
          <a:stretch>
            <a:fillRect/>
          </a:stretch>
        </p:blipFill>
        <p:spPr>
          <a:xfrm>
            <a:off x="1524000" y="800100"/>
            <a:ext cx="8401050" cy="5067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0130" y="2084705"/>
            <a:ext cx="9683750" cy="4023360"/>
          </a:xfrm>
        </p:spPr>
        <p:txBody>
          <a:bodyPr/>
          <a:lstStyle/>
          <a:p>
            <a:r>
              <a:rPr lang="en-US" sz="2400" spc="300" dirty="0">
                <a:latin typeface="ft anima" charset="0"/>
                <a:cs typeface="ft anima" charset="0"/>
              </a:rPr>
              <a:t>The all pair shortest path algorithm is used to find all pair shortest path problem from a given weighted graph. As a result of this algorithm, it will generate a matrix, which will represent the minimum distance from any node to all other nodes in the graph.</a:t>
            </a:r>
            <a:endParaRPr lang="en-US" sz="2400" spc="300" dirty="0">
              <a:latin typeface="ft anima" charset="0"/>
              <a:cs typeface="ft anima" charset="0"/>
            </a:endParaRPr>
          </a:p>
          <a:p>
            <a:endParaRPr lang="en-US" sz="2400" dirty="0">
              <a:latin typeface="ft anima" charset="0"/>
              <a:cs typeface="ft anima" charset="0"/>
            </a:endParaRPr>
          </a:p>
        </p:txBody>
      </p:sp>
      <p:grpSp>
        <p:nvGrpSpPr>
          <p:cNvPr id="13" name="组合 1"/>
          <p:cNvGrpSpPr/>
          <p:nvPr/>
        </p:nvGrpSpPr>
        <p:grpSpPr>
          <a:xfrm>
            <a:off x="-49530" y="-215265"/>
            <a:ext cx="12225020" cy="2704585"/>
            <a:chOff x="0" y="1801022"/>
            <a:chExt cx="12225019" cy="3237896"/>
          </a:xfrm>
        </p:grpSpPr>
        <p:sp>
          <p:nvSpPr>
            <p:cNvPr id="14" name="矩形 13"/>
            <p:cNvSpPr/>
            <p:nvPr/>
          </p:nvSpPr>
          <p:spPr>
            <a:xfrm>
              <a:off x="0" y="2114550"/>
              <a:ext cx="241935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A9619"/>
                </a:solidFill>
                <a:effectLst/>
                <a:uLnTx/>
                <a:uFillTx/>
                <a:latin typeface="+mn-lt"/>
                <a:ea typeface="+mn-ea"/>
                <a:cs typeface="+mn-cs"/>
              </a:endParaRPr>
            </a:p>
          </p:txBody>
        </p:sp>
        <p:sp>
          <p:nvSpPr>
            <p:cNvPr id="15" name="矩形 14"/>
            <p:cNvSpPr/>
            <p:nvPr/>
          </p:nvSpPr>
          <p:spPr>
            <a:xfrm>
              <a:off x="6240779" y="2114550"/>
              <a:ext cx="598424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框 15"/>
            <p:cNvSpPr txBox="1"/>
            <p:nvPr/>
          </p:nvSpPr>
          <p:spPr>
            <a:xfrm>
              <a:off x="928392" y="2145090"/>
              <a:ext cx="309880" cy="1569096"/>
            </a:xfrm>
            <a:prstGeom prst="rect">
              <a:avLst/>
            </a:prstGeom>
            <a:noFill/>
            <a:ln w="9525">
              <a:noFill/>
            </a:ln>
          </p:spPr>
          <p:txBody>
            <a:bodyPr wrap="square" anchor="t" anchorCtr="0">
              <a:spAutoFit/>
            </a:bodyPr>
            <a:p>
              <a:endParaRPr lang="zh-CN" altLang="en-US" sz="9600" dirty="0">
                <a:solidFill>
                  <a:schemeClr val="bg1"/>
                </a:solidFill>
                <a:latin typeface="Microsoft YaHei Light" panose="020B0502040204020203" pitchFamily="34" charset="-122"/>
                <a:ea typeface="Microsoft YaHei Light" panose="020B0502040204020203" pitchFamily="34" charset="-122"/>
              </a:endParaRPr>
            </a:p>
          </p:txBody>
        </p:sp>
        <p:sp>
          <p:nvSpPr>
            <p:cNvPr id="17" name="文本框 16"/>
            <p:cNvSpPr txBox="1"/>
            <p:nvPr/>
          </p:nvSpPr>
          <p:spPr>
            <a:xfrm>
              <a:off x="2419350" y="1801022"/>
              <a:ext cx="4205605" cy="1015148"/>
            </a:xfrm>
            <a:prstGeom prst="rect">
              <a:avLst/>
            </a:prstGeom>
            <a:noFill/>
            <a:ln w="9525">
              <a:noFill/>
            </a:ln>
          </p:spPr>
          <p:txBody>
            <a:bodyPr wrap="square" anchor="t" anchorCtr="0">
              <a:spAutoFit/>
            </a:bodyPr>
            <a:p>
              <a:pPr defTabSz="914400"/>
              <a:endParaRPr lang="zh-CN" altLang="en-US" sz="6000" dirty="0">
                <a:solidFill>
                  <a:srgbClr val="595959"/>
                </a:solidFill>
                <a:latin typeface="Microsoft YaHei Light" panose="020B0502040204020203" pitchFamily="34" charset="-122"/>
                <a:ea typeface="Microsoft YaHei Light" panose="020B0502040204020203" pitchFamily="34" charset="-122"/>
              </a:endParaRPr>
            </a:p>
          </p:txBody>
        </p:sp>
        <p:sp>
          <p:nvSpPr>
            <p:cNvPr id="18" name="文本框 17"/>
            <p:cNvSpPr txBox="1"/>
            <p:nvPr/>
          </p:nvSpPr>
          <p:spPr>
            <a:xfrm>
              <a:off x="2419350" y="3181350"/>
              <a:ext cx="309880" cy="521970"/>
            </a:xfrm>
            <a:prstGeom prst="rect">
              <a:avLst/>
            </a:prstGeom>
            <a:noFill/>
            <a:ln w="9525">
              <a:noFill/>
            </a:ln>
          </p:spPr>
          <p:txBody>
            <a:bodyPr wrap="square" anchor="t" anchorCtr="0">
              <a:spAutoFit/>
            </a:bodyPr>
            <a:p>
              <a:endParaRPr lang="zh-CN" altLang="en-US" sz="2800" b="1" dirty="0">
                <a:solidFill>
                  <a:srgbClr val="595959"/>
                </a:solidFill>
                <a:latin typeface="Microsoft YaHei Light" panose="020B0502040204020203" pitchFamily="34" charset="-122"/>
                <a:ea typeface="Microsoft YaHei Light" panose="020B0502040204020203" pitchFamily="34" charset="-122"/>
              </a:endParaRPr>
            </a:p>
          </p:txBody>
        </p:sp>
        <p:sp>
          <p:nvSpPr>
            <p:cNvPr id="19" name="文本框 18"/>
            <p:cNvSpPr txBox="1"/>
            <p:nvPr/>
          </p:nvSpPr>
          <p:spPr>
            <a:xfrm>
              <a:off x="2286635" y="2277060"/>
              <a:ext cx="3954145" cy="2761858"/>
            </a:xfrm>
            <a:prstGeom prst="rect">
              <a:avLst/>
            </a:prstGeom>
            <a:noFill/>
            <a:ln w="9525">
              <a:noFill/>
            </a:ln>
          </p:spPr>
          <p:txBody>
            <a:bodyPr wrap="square" anchor="t" anchorCtr="0">
              <a:spAutoFit/>
            </a:bodyPr>
            <a:p>
              <a:pPr algn="ctr"/>
              <a:r>
                <a:rPr lang="en-US" sz="3600" b="1" dirty="0">
                  <a:effectLst>
                    <a:outerShdw blurRad="50800" dist="38100" dir="8100000" algn="tr" rotWithShape="0">
                      <a:prstClr val="black">
                        <a:alpha val="40000"/>
                      </a:prstClr>
                    </a:outerShdw>
                  </a:effectLst>
                  <a:latin typeface="ft anima Med" charset="0"/>
                  <a:cs typeface="ft anima Med" charset="0"/>
                  <a:sym typeface="+mn-ea"/>
                </a:rPr>
                <a:t>All pairs shortest path</a:t>
              </a:r>
              <a:endParaRPr lang="en-US" sz="3600" b="1" dirty="0">
                <a:effectLst>
                  <a:outerShdw blurRad="50800" dist="38100" dir="8100000" algn="tr" rotWithShape="0">
                    <a:prstClr val="black">
                      <a:alpha val="40000"/>
                    </a:prstClr>
                  </a:outerShdw>
                </a:effectLst>
                <a:latin typeface="ft anima Med" charset="0"/>
                <a:cs typeface="ft anima Med" charset="0"/>
              </a:endParaRPr>
            </a:p>
            <a:p>
              <a:pPr algn="ctr"/>
              <a:endParaRPr lang="en-US" sz="3600" b="1" dirty="0">
                <a:solidFill>
                  <a:schemeClr val="tx1">
                    <a:lumMod val="75000"/>
                    <a:lumOff val="25000"/>
                  </a:schemeClr>
                </a:solidFill>
                <a:effectLst>
                  <a:outerShdw blurRad="50800" dist="38100" dir="8100000" algn="tr" rotWithShape="0">
                    <a:prstClr val="black">
                      <a:alpha val="40000"/>
                    </a:prstClr>
                  </a:outerShdw>
                </a:effectLst>
                <a:latin typeface="ft anima Med" charset="0"/>
                <a:ea typeface="Microsoft YaHei Light" panose="020B0502040204020203" pitchFamily="34" charset="-122"/>
                <a:cs typeface="ft anima Med" charset="0"/>
              </a:endParaRPr>
            </a:p>
            <a:p>
              <a:pPr algn="ctr"/>
              <a:endParaRPr lang="en-US" altLang="zh-CN" sz="3600" b="1" dirty="0">
                <a:solidFill>
                  <a:schemeClr val="tx1">
                    <a:lumMod val="75000"/>
                    <a:lumOff val="25000"/>
                  </a:schemeClr>
                </a:solidFill>
                <a:effectLst>
                  <a:outerShdw blurRad="50800" dist="38100" dir="8100000" algn="tr" rotWithShape="0">
                    <a:prstClr val="black">
                      <a:alpha val="40000"/>
                    </a:prstClr>
                  </a:outerShdw>
                </a:effectLst>
                <a:latin typeface="ft anima Med" charset="0"/>
                <a:ea typeface="Microsoft YaHei Light" panose="020B0502040204020203" pitchFamily="34" charset="-122"/>
                <a:cs typeface="ft anima Med" charset="0"/>
                <a:sym typeface="+mn-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1">
                    <a:lumMod val="75000"/>
                    <a:lumOff val="25000"/>
                  </a:schemeClr>
                </a:solidFill>
                <a:effectLst>
                  <a:outerShdw blurRad="50800" dist="38100" dir="8100000" algn="tr" rotWithShape="0">
                    <a:prstClr val="black">
                      <a:alpha val="40000"/>
                    </a:prstClr>
                  </a:outerShdw>
                </a:effectLst>
                <a:latin typeface="ft anima Med" charset="0"/>
                <a:cs typeface="ft anima Med" charset="0"/>
              </a:rPr>
              <a:t>Dijkstra’s algorithm : parallel formulation</a:t>
            </a:r>
            <a:r>
              <a:rPr lang="en-US" dirty="0">
                <a:effectLst>
                  <a:innerShdw blurRad="63500" dist="50800" dir="8100000">
                    <a:prstClr val="black">
                      <a:alpha val="50000"/>
                    </a:prstClr>
                  </a:innerShdw>
                  <a:reflection blurRad="6350" stA="55000" endA="300" endPos="45500" dir="5400000" sy="-100000" algn="bl" rotWithShape="0"/>
                </a:effectLst>
              </a:rPr>
              <a:t> </a:t>
            </a:r>
            <a:endParaRPr lang="en-US" dirty="0">
              <a:effectLst>
                <a:innerShdw blurRad="63500" dist="50800" dir="8100000">
                  <a:prstClr val="black">
                    <a:alpha val="50000"/>
                  </a:prstClr>
                </a:innerShdw>
                <a:reflection blurRad="6350" stA="55000" endA="300" endPos="45500" dir="5400000" sy="-100000" algn="bl" rotWithShape="0"/>
              </a:effectLst>
            </a:endParaRPr>
          </a:p>
        </p:txBody>
      </p:sp>
      <p:sp>
        <p:nvSpPr>
          <p:cNvPr id="3" name="Content Placeholder 2"/>
          <p:cNvSpPr>
            <a:spLocks noGrp="1"/>
          </p:cNvSpPr>
          <p:nvPr>
            <p:ph idx="1"/>
          </p:nvPr>
        </p:nvSpPr>
        <p:spPr/>
        <p:txBody>
          <a:bodyPr>
            <a:normAutofit/>
          </a:bodyPr>
          <a:lstStyle/>
          <a:p>
            <a:pPr marL="0" indent="0">
              <a:buNone/>
            </a:pPr>
            <a:r>
              <a:rPr lang="en-US" sz="2400" dirty="0"/>
              <a:t>• </a:t>
            </a:r>
            <a:r>
              <a:rPr lang="en-US" sz="2400" dirty="0">
                <a:latin typeface="ft anima" charset="0"/>
                <a:cs typeface="ft anima" charset="0"/>
              </a:rPr>
              <a:t>Two parallelization strategies – execute each of the n shortest path problems on a different processor (source partitioned) </a:t>
            </a:r>
            <a:endParaRPr lang="en-US" sz="2400" dirty="0">
              <a:latin typeface="ft anima" charset="0"/>
              <a:cs typeface="ft anima" charset="0"/>
            </a:endParaRPr>
          </a:p>
          <a:p>
            <a:r>
              <a:rPr lang="en-US" sz="2400" dirty="0">
                <a:latin typeface="ft anima" charset="0"/>
                <a:cs typeface="ft anima" charset="0"/>
              </a:rPr>
              <a:t>or use a parallel formulation of the shortest path problem to increase concurrency (source parallel)</a:t>
            </a:r>
            <a:endParaRPr lang="en-US" sz="2400" dirty="0">
              <a:latin typeface="ft anima" charset="0"/>
              <a:cs typeface="ft anima" charset="0"/>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effectLst>
                  <a:outerShdw blurRad="50800" dist="38100" dir="8100000" algn="tr" rotWithShape="0">
                    <a:prstClr val="black">
                      <a:alpha val="40000"/>
                    </a:prstClr>
                  </a:outerShdw>
                </a:effectLst>
                <a:latin typeface="ft anima Med" charset="0"/>
                <a:cs typeface="ft anima Med" charset="0"/>
              </a:rPr>
              <a:t>Dijkstra’s algorithm : parallel formulation:</a:t>
            </a:r>
            <a:endParaRPr lang="en-US" dirty="0">
              <a:latin typeface="ft anima Med" charset="0"/>
              <a:cs typeface="ft anima Med" charset="0"/>
            </a:endParaRPr>
          </a:p>
        </p:txBody>
      </p:sp>
      <p:sp>
        <p:nvSpPr>
          <p:cNvPr id="3" name="Text Placeholder 2"/>
          <p:cNvSpPr>
            <a:spLocks noGrp="1"/>
          </p:cNvSpPr>
          <p:nvPr>
            <p:ph type="body" idx="1"/>
          </p:nvPr>
        </p:nvSpPr>
        <p:spPr/>
        <p:txBody>
          <a:bodyPr/>
          <a:lstStyle/>
          <a:p>
            <a:r>
              <a:rPr lang="en-US" b="1">
                <a:effectLst/>
                <a:latin typeface="ft anima Med" charset="0"/>
                <a:cs typeface="ft anima Med" charset="0"/>
              </a:rPr>
              <a:t>source partitioned formulation</a:t>
            </a:r>
            <a:endParaRPr lang="en-US" b="1" dirty="0">
              <a:effectLst/>
              <a:latin typeface="ft anima Med" charset="0"/>
              <a:cs typeface="ft anima Med" charset="0"/>
            </a:endParaRPr>
          </a:p>
        </p:txBody>
      </p:sp>
      <p:sp>
        <p:nvSpPr>
          <p:cNvPr id="4" name="Content Placeholder 3"/>
          <p:cNvSpPr>
            <a:spLocks noGrp="1"/>
          </p:cNvSpPr>
          <p:nvPr>
            <p:ph sz="half" idx="2"/>
          </p:nvPr>
        </p:nvSpPr>
        <p:spPr>
          <a:xfrm>
            <a:off x="1447165" y="2825115"/>
            <a:ext cx="4984115" cy="3371215"/>
          </a:xfrm>
        </p:spPr>
        <p:txBody>
          <a:bodyPr>
            <a:normAutofit/>
          </a:bodyPr>
          <a:lstStyle/>
          <a:p>
            <a:r>
              <a:rPr lang="en-US" sz="2500" dirty="0">
                <a:latin typeface="ft anima" charset="0"/>
                <a:cs typeface="ft anima" charset="0"/>
              </a:rPr>
              <a:t>Use n processors, each processor Pi finds the shortest paths from vertex vi to all other vertices by executing Dijkstra’s sequential single-source shortest paths algorithm</a:t>
            </a:r>
            <a:endParaRPr lang="en-US" sz="2500" dirty="0">
              <a:latin typeface="ft anima" charset="0"/>
              <a:cs typeface="ft anima" charset="0"/>
            </a:endParaRPr>
          </a:p>
          <a:p>
            <a:r>
              <a:rPr lang="en-US" sz="2500" dirty="0">
                <a:latin typeface="ft anima" charset="0"/>
                <a:cs typeface="ft anima" charset="0"/>
              </a:rPr>
              <a:t>Parallel execution time.</a:t>
            </a:r>
            <a:r>
              <a:rPr lang="el-GR" sz="2500" dirty="0">
                <a:latin typeface="ft anima" charset="0"/>
                <a:cs typeface="ft anima" charset="0"/>
              </a:rPr>
              <a:t> Θ(</a:t>
            </a:r>
            <a:r>
              <a:rPr lang="en-US" sz="2500" dirty="0">
                <a:latin typeface="ft anima" charset="0"/>
                <a:cs typeface="ft anima" charset="0"/>
              </a:rPr>
              <a:t>n2).</a:t>
            </a:r>
            <a:endParaRPr lang="en-US" sz="2500" dirty="0">
              <a:latin typeface="ft anima" charset="0"/>
              <a:cs typeface="ft anima" charset="0"/>
            </a:endParaRPr>
          </a:p>
        </p:txBody>
      </p:sp>
      <p:sp>
        <p:nvSpPr>
          <p:cNvPr id="5" name="Text Placeholder 4"/>
          <p:cNvSpPr>
            <a:spLocks noGrp="1"/>
          </p:cNvSpPr>
          <p:nvPr>
            <p:ph type="body" sz="quarter" idx="3"/>
          </p:nvPr>
        </p:nvSpPr>
        <p:spPr/>
        <p:txBody>
          <a:bodyPr/>
          <a:lstStyle/>
          <a:p>
            <a:r>
              <a:rPr lang="en-US" b="1">
                <a:latin typeface="ft anima Med" charset="0"/>
                <a:cs typeface="ft anima Med" charset="0"/>
              </a:rPr>
              <a:t>source parallel formulation</a:t>
            </a:r>
            <a:endParaRPr lang="en-US" b="1" dirty="0">
              <a:latin typeface="ft anima Med" charset="0"/>
              <a:cs typeface="ft anima Med" charset="0"/>
            </a:endParaRPr>
          </a:p>
        </p:txBody>
      </p:sp>
      <p:sp>
        <p:nvSpPr>
          <p:cNvPr id="21" name="Content Placeholder 20"/>
          <p:cNvSpPr>
            <a:spLocks noGrp="1"/>
          </p:cNvSpPr>
          <p:nvPr>
            <p:ph sz="quarter" idx="4"/>
          </p:nvPr>
        </p:nvSpPr>
        <p:spPr>
          <a:xfrm>
            <a:off x="6256020" y="2821305"/>
            <a:ext cx="5431155" cy="3216275"/>
          </a:xfrm>
        </p:spPr>
        <p:txBody>
          <a:bodyPr>
            <a:normAutofit/>
          </a:bodyPr>
          <a:lstStyle/>
          <a:p>
            <a:r>
              <a:rPr lang="en-US" sz="2220" dirty="0"/>
              <a:t>• I</a:t>
            </a:r>
            <a:r>
              <a:rPr lang="en-US" sz="2220" dirty="0">
                <a:latin typeface="ft anima" charset="0"/>
                <a:cs typeface="ft anima" charset="0"/>
              </a:rPr>
              <a:t>n this case, each of the shortest path problems is further executed in parallel. We can therefore use up to n2 processors. </a:t>
            </a:r>
            <a:endParaRPr lang="en-US" sz="2220" dirty="0">
              <a:latin typeface="ft anima" charset="0"/>
              <a:cs typeface="ft anima" charset="0"/>
            </a:endParaRPr>
          </a:p>
          <a:p>
            <a:r>
              <a:rPr lang="en-US" sz="2220" dirty="0">
                <a:latin typeface="ft anima" charset="0"/>
                <a:cs typeface="ft anima" charset="0"/>
              </a:rPr>
              <a:t>• Given p processors (p &gt; n), each single source shortest path problem is executed by </a:t>
            </a:r>
            <a:r>
              <a:rPr lang="en-US" sz="2220" dirty="0" err="1">
                <a:latin typeface="ft anima" charset="0"/>
                <a:cs typeface="ft anima" charset="0"/>
              </a:rPr>
              <a:t>p/n</a:t>
            </a:r>
            <a:r>
              <a:rPr lang="en-US" sz="2220" dirty="0">
                <a:latin typeface="ft anima" charset="0"/>
                <a:cs typeface="ft anima" charset="0"/>
              </a:rPr>
              <a:t> processors.</a:t>
            </a:r>
            <a:endParaRPr lang="en-US" sz="2220" dirty="0">
              <a:latin typeface="ft anima" charset="0"/>
              <a:cs typeface="ft anima" charset="0"/>
            </a:endParaRPr>
          </a:p>
          <a:p>
            <a:r>
              <a:rPr lang="en-US" sz="2220" dirty="0">
                <a:latin typeface="ft anima" charset="0"/>
                <a:cs typeface="ft anima" charset="0"/>
              </a:rPr>
              <a:t>Parallel execution time </a:t>
            </a:r>
            <a:r>
              <a:rPr lang="en-US" sz="2220" dirty="0" err="1">
                <a:latin typeface="ft anima" charset="0"/>
                <a:cs typeface="ft anima" charset="0"/>
              </a:rPr>
              <a:t>TP</a:t>
            </a:r>
            <a:r>
              <a:rPr lang="en-US" sz="2220" dirty="0">
                <a:latin typeface="ft anima" charset="0"/>
                <a:cs typeface="ft anima" charset="0"/>
              </a:rPr>
              <a:t>=</a:t>
            </a:r>
            <a:r>
              <a:rPr lang="el-GR" sz="2220" dirty="0">
                <a:latin typeface="ft anima" charset="0"/>
                <a:cs typeface="ft anima" charset="0"/>
              </a:rPr>
              <a:t> Θ </a:t>
            </a:r>
            <a:r>
              <a:rPr lang="en-US" sz="2220" dirty="0">
                <a:latin typeface="ft anima" charset="0"/>
                <a:cs typeface="ft anima" charset="0"/>
              </a:rPr>
              <a:t>(</a:t>
            </a:r>
            <a:r>
              <a:rPr lang="en-US" sz="2220" dirty="0" err="1">
                <a:latin typeface="ft anima" charset="0"/>
                <a:cs typeface="ft anima" charset="0"/>
              </a:rPr>
              <a:t>n3</a:t>
            </a:r>
            <a:r>
              <a:rPr lang="en-US" sz="2220" dirty="0">
                <a:latin typeface="ft anima" charset="0"/>
                <a:cs typeface="ft anima" charset="0"/>
              </a:rPr>
              <a:t>/p)+</a:t>
            </a:r>
            <a:r>
              <a:rPr lang="el-GR" sz="2220" dirty="0">
                <a:latin typeface="ft anima" charset="0"/>
                <a:cs typeface="ft anima" charset="0"/>
              </a:rPr>
              <a:t> Θ(</a:t>
            </a:r>
            <a:r>
              <a:rPr lang="en-US" sz="2220" dirty="0">
                <a:latin typeface="ft anima" charset="0"/>
                <a:cs typeface="ft anima" charset="0"/>
              </a:rPr>
              <a:t>n log p) </a:t>
            </a:r>
            <a:endParaRPr lang="en-US" sz="2220" dirty="0">
              <a:latin typeface="ft anima" charset="0"/>
              <a:cs typeface="ft anima"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effectLst>
                  <a:outerShdw blurRad="50800" dist="38100" dir="8100000" algn="tr" rotWithShape="0">
                    <a:prstClr val="black">
                      <a:alpha val="40000"/>
                    </a:prstClr>
                  </a:outerShdw>
                </a:effectLst>
                <a:latin typeface="ft anima Med" charset="0"/>
                <a:cs typeface="ft anima Med" charset="0"/>
              </a:rPr>
              <a:t>Floyed</a:t>
            </a:r>
            <a:r>
              <a:rPr lang="en-US" b="1" dirty="0">
                <a:effectLst>
                  <a:outerShdw blurRad="50800" dist="38100" dir="8100000" algn="tr" rotWithShape="0">
                    <a:prstClr val="black">
                      <a:alpha val="40000"/>
                    </a:prstClr>
                  </a:outerShdw>
                </a:effectLst>
                <a:latin typeface="ft anima Med" charset="0"/>
                <a:cs typeface="ft anima Med" charset="0"/>
              </a:rPr>
              <a:t> </a:t>
            </a:r>
            <a:r>
              <a:rPr lang="en-US" b="1" dirty="0" err="1">
                <a:effectLst>
                  <a:outerShdw blurRad="50800" dist="38100" dir="8100000" algn="tr" rotWithShape="0">
                    <a:prstClr val="black">
                      <a:alpha val="40000"/>
                    </a:prstClr>
                  </a:outerShdw>
                </a:effectLst>
                <a:latin typeface="ft anima Med" charset="0"/>
                <a:cs typeface="ft anima Med" charset="0"/>
              </a:rPr>
              <a:t>warshall</a:t>
            </a:r>
            <a:r>
              <a:rPr lang="en-US" b="1" dirty="0">
                <a:effectLst>
                  <a:outerShdw blurRad="50800" dist="38100" dir="8100000" algn="tr" rotWithShape="0">
                    <a:prstClr val="black">
                      <a:alpha val="40000"/>
                    </a:prstClr>
                  </a:outerShdw>
                </a:effectLst>
                <a:latin typeface="ft anima Med" charset="0"/>
                <a:cs typeface="ft anima Med" charset="0"/>
              </a:rPr>
              <a:t> algorithm:</a:t>
            </a:r>
            <a:endParaRPr lang="en-US" b="1" dirty="0">
              <a:effectLst>
                <a:outerShdw blurRad="50800" dist="38100" dir="8100000" algn="tr" rotWithShape="0">
                  <a:prstClr val="black">
                    <a:alpha val="40000"/>
                  </a:prstClr>
                </a:outerShdw>
              </a:effectLst>
              <a:latin typeface="ft anima Med" charset="0"/>
              <a:cs typeface="ft anima Med" charset="0"/>
            </a:endParaRPr>
          </a:p>
        </p:txBody>
      </p:sp>
      <p:sp>
        <p:nvSpPr>
          <p:cNvPr id="3" name="Content Placeholder 2"/>
          <p:cNvSpPr>
            <a:spLocks noGrp="1"/>
          </p:cNvSpPr>
          <p:nvPr>
            <p:ph idx="1"/>
          </p:nvPr>
        </p:nvSpPr>
        <p:spPr>
          <a:xfrm>
            <a:off x="838200" y="1825625"/>
            <a:ext cx="10962640" cy="4351655"/>
          </a:xfrm>
        </p:spPr>
        <p:txBody>
          <a:bodyPr/>
          <a:lstStyle/>
          <a:p>
            <a:pPr>
              <a:buFont typeface="Arial" panose="020B0604020202020204" pitchFamily="34" charset="0"/>
              <a:buChar char="•"/>
            </a:pPr>
            <a:r>
              <a:rPr lang="en-US" sz="2400" dirty="0">
                <a:latin typeface="ft anima" charset="0"/>
                <a:cs typeface="ft anima" charset="0"/>
              </a:rPr>
              <a:t>Floyd-</a:t>
            </a:r>
            <a:r>
              <a:rPr lang="en-US" sz="2400" dirty="0" err="1">
                <a:latin typeface="ft anima" charset="0"/>
                <a:cs typeface="ft anima" charset="0"/>
              </a:rPr>
              <a:t>Warshall</a:t>
            </a:r>
            <a:r>
              <a:rPr lang="en-US" sz="2400" dirty="0">
                <a:latin typeface="ft anima" charset="0"/>
                <a:cs typeface="ft anima" charset="0"/>
              </a:rPr>
              <a:t> algorithm is also called as Floyd’s algorithm, Roy-Floyd algorithm, Roy-</a:t>
            </a:r>
            <a:r>
              <a:rPr lang="en-US" sz="2400" dirty="0" err="1">
                <a:latin typeface="ft anima" charset="0"/>
                <a:cs typeface="ft anima" charset="0"/>
              </a:rPr>
              <a:t>Warshall</a:t>
            </a:r>
            <a:r>
              <a:rPr lang="en-US" sz="2400" dirty="0">
                <a:latin typeface="ft anima" charset="0"/>
                <a:cs typeface="ft anima" charset="0"/>
              </a:rPr>
              <a:t> algorithm</a:t>
            </a:r>
            <a:endParaRPr lang="en-US" sz="2400" dirty="0">
              <a:latin typeface="ft anima" charset="0"/>
              <a:cs typeface="ft anima" charset="0"/>
            </a:endParaRPr>
          </a:p>
          <a:p>
            <a:pPr>
              <a:buFont typeface="Arial" panose="020B0604020202020204" pitchFamily="34" charset="0"/>
              <a:buChar char="•"/>
            </a:pPr>
            <a:r>
              <a:rPr lang="en-US" sz="2400" dirty="0">
                <a:latin typeface="ft anima" charset="0"/>
                <a:cs typeface="ft anima" charset="0"/>
              </a:rPr>
              <a:t> Floyd–</a:t>
            </a:r>
            <a:r>
              <a:rPr lang="en-US" sz="2400" dirty="0" err="1">
                <a:latin typeface="ft anima" charset="0"/>
                <a:cs typeface="ft anima" charset="0"/>
              </a:rPr>
              <a:t>Warshall’s</a:t>
            </a:r>
            <a:r>
              <a:rPr lang="en-US" sz="2400" dirty="0">
                <a:latin typeface="ft anima" charset="0"/>
                <a:cs typeface="ft anima" charset="0"/>
              </a:rPr>
              <a:t> Algorithm is used to find the shortest paths between all pairs of vertices in a graph, where each edge in the graph has a weight which is positive or negative.</a:t>
            </a:r>
            <a:endParaRPr lang="en-US" sz="2400" dirty="0">
              <a:latin typeface="ft anima" charset="0"/>
              <a:cs typeface="ft anima" charset="0"/>
            </a:endParaRPr>
          </a:p>
          <a:p>
            <a:pPr>
              <a:buFont typeface="Arial" panose="020B0604020202020204" pitchFamily="34" charset="0"/>
              <a:buChar char="•"/>
            </a:pPr>
            <a:r>
              <a:rPr lang="en-US" sz="2400" dirty="0">
                <a:latin typeface="ft anima" charset="0"/>
                <a:cs typeface="ft anima" charset="0"/>
              </a:rPr>
              <a:t>The biggest advantage of using this algorithm is that all the shortest distances between any 2 vertices could be calculated in O(</a:t>
            </a:r>
            <a:r>
              <a:rPr lang="en-US" sz="2400" dirty="0" err="1">
                <a:latin typeface="ft anima" charset="0"/>
                <a:cs typeface="ft anima" charset="0"/>
              </a:rPr>
              <a:t>V3</a:t>
            </a:r>
            <a:r>
              <a:rPr lang="en-US" sz="2400" dirty="0">
                <a:latin typeface="ft anima" charset="0"/>
                <a:cs typeface="ft anima" charset="0"/>
              </a:rPr>
              <a:t>), where V is the number of vertices in a graph.</a:t>
            </a:r>
            <a:endParaRPr lang="en-US" sz="2400" dirty="0">
              <a:latin typeface="ft anima" charset="0"/>
              <a:cs typeface="ft anima" charset="0"/>
            </a:endParaRPr>
          </a:p>
          <a:p>
            <a:pPr>
              <a:buFont typeface="Arial" panose="020B0604020202020204" pitchFamily="34" charset="0"/>
              <a:buChar char="•"/>
            </a:pPr>
            <a:endParaRPr lang="en-US" sz="2400" dirty="0">
              <a:latin typeface="ft anima" charset="0"/>
              <a:cs typeface="ft anima" charset="0"/>
            </a:endParaRPr>
          </a:p>
          <a:p>
            <a:pPr/>
            <a:endParaRPr lang="en-US" sz="2400" dirty="0">
              <a:latin typeface="ft anima" charset="0"/>
              <a:cs typeface="ft anima"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outerShdw blurRad="50800" dist="38100" dir="8100000" algn="tr" rotWithShape="0">
                    <a:prstClr val="black">
                      <a:alpha val="40000"/>
                    </a:prstClr>
                  </a:outerShdw>
                </a:effectLst>
                <a:latin typeface="ft anima Med" charset="0"/>
                <a:cs typeface="ft anima Med" charset="0"/>
              </a:rPr>
              <a:t>Example:</a:t>
            </a:r>
            <a:endParaRPr lang="en-US" b="1" dirty="0">
              <a:effectLst>
                <a:outerShdw blurRad="50800" dist="38100" dir="8100000" algn="tr" rotWithShape="0">
                  <a:prstClr val="black">
                    <a:alpha val="40000"/>
                  </a:prstClr>
                </a:outerShdw>
              </a:effectLst>
              <a:latin typeface="ft anima Med" charset="0"/>
              <a:cs typeface="ft anima Med" charset="0"/>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021983" y="1893194"/>
            <a:ext cx="6671257" cy="3772442"/>
          </a:xfr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161" y="-1187942"/>
            <a:ext cx="2961967" cy="2406518"/>
          </a:xfrm>
        </p:spPr>
        <p:txBody>
          <a:bodyPr/>
          <a:lstStyle/>
          <a:p>
            <a:r>
              <a:rPr lang="en-US" sz="2800" b="1" dirty="0" err="1">
                <a:effectLst>
                  <a:outerShdw blurRad="50800" dist="38100" dir="8100000" algn="tr" rotWithShape="0">
                    <a:prstClr val="black">
                      <a:alpha val="40000"/>
                    </a:prstClr>
                  </a:outerShdw>
                </a:effectLst>
                <a:latin typeface="ft anima Med" charset="0"/>
                <a:ea typeface="Microsoft JhengHei" panose="020B0604030504040204" charset="-120"/>
                <a:cs typeface="ft anima Med" charset="0"/>
              </a:rPr>
              <a:t>Cont</a:t>
            </a:r>
            <a:r>
              <a:rPr lang="en-US" sz="2800" b="1" dirty="0">
                <a:effectLst>
                  <a:outerShdw blurRad="50800" dist="38100" dir="8100000" algn="tr" rotWithShape="0">
                    <a:prstClr val="black">
                      <a:alpha val="40000"/>
                    </a:prstClr>
                  </a:outerShdw>
                </a:effectLst>
                <a:latin typeface="ft anima Med" charset="0"/>
                <a:ea typeface="Microsoft JhengHei" panose="020B0604030504040204" charset="-120"/>
                <a:cs typeface="ft anima Med" charset="0"/>
              </a:rPr>
              <a:t>…..</a:t>
            </a:r>
            <a:endParaRPr lang="en-US" sz="2800" b="1" dirty="0">
              <a:effectLst>
                <a:outerShdw blurRad="50800" dist="38100" dir="8100000" algn="tr" rotWithShape="0">
                  <a:prstClr val="black">
                    <a:alpha val="40000"/>
                  </a:prstClr>
                </a:outerShdw>
              </a:effectLst>
              <a:latin typeface="ft anima Med" charset="0"/>
              <a:ea typeface="Microsoft JhengHei" panose="020B0604030504040204" charset="-120"/>
              <a:cs typeface="ft anima Med"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717099" y="1913562"/>
            <a:ext cx="4039164" cy="2429214"/>
          </a:xfrm>
        </p:spPr>
      </p:pic>
      <p:sp>
        <p:nvSpPr>
          <p:cNvPr id="4" name="Text Placeholder 3"/>
          <p:cNvSpPr>
            <a:spLocks noGrp="1"/>
          </p:cNvSpPr>
          <p:nvPr>
            <p:ph type="body" sz="half" idx="2"/>
          </p:nvPr>
        </p:nvSpPr>
        <p:spPr>
          <a:xfrm>
            <a:off x="1428161" y="1218576"/>
            <a:ext cx="2961967" cy="2248181"/>
          </a:xfrm>
        </p:spPr>
        <p:txBody>
          <a:bodyPr>
            <a:noAutofit/>
          </a:bodyPr>
          <a:lstStyle/>
          <a:p>
            <a:pPr marL="285750" indent="-285750" fontAlgn="base">
              <a:buFont typeface="Wingdings" panose="05000000000000000000" pitchFamily="2" charset="2"/>
              <a:buChar char="v"/>
            </a:pPr>
            <a:r>
              <a:rPr lang="en-US" sz="1800" dirty="0">
                <a:latin typeface="ft anima" charset="0"/>
                <a:cs typeface="ft anima" charset="0"/>
              </a:rPr>
              <a:t>Write the initial distance matrix.</a:t>
            </a:r>
            <a:endParaRPr lang="en-US" sz="1800" dirty="0">
              <a:latin typeface="ft anima" charset="0"/>
              <a:cs typeface="ft anima" charset="0"/>
            </a:endParaRPr>
          </a:p>
          <a:p>
            <a:pPr marL="285750" indent="-285750" fontAlgn="base">
              <a:buFont typeface="Wingdings" panose="05000000000000000000" pitchFamily="2" charset="2"/>
              <a:buChar char="v"/>
            </a:pPr>
            <a:r>
              <a:rPr lang="en-US" sz="1800" dirty="0">
                <a:latin typeface="ft anima" charset="0"/>
                <a:cs typeface="ft anima" charset="0"/>
              </a:rPr>
              <a:t>It represents the distance between every pair of vertices in the form of given weights.</a:t>
            </a:r>
            <a:endParaRPr lang="en-US" sz="1800" dirty="0">
              <a:latin typeface="ft anima" charset="0"/>
              <a:cs typeface="ft anima" charset="0"/>
            </a:endParaRPr>
          </a:p>
          <a:p>
            <a:pPr marL="285750" indent="-285750" fontAlgn="base">
              <a:buFont typeface="Wingdings" panose="05000000000000000000" pitchFamily="2" charset="2"/>
              <a:buChar char="v"/>
            </a:pPr>
            <a:r>
              <a:rPr lang="en-US" sz="1800" dirty="0">
                <a:latin typeface="ft anima" charset="0"/>
                <a:cs typeface="ft anima" charset="0"/>
              </a:rPr>
              <a:t>For diagonal elements (representing self-loops), distance value = 0.</a:t>
            </a:r>
            <a:endParaRPr lang="en-US" sz="1800" dirty="0">
              <a:latin typeface="ft anima" charset="0"/>
              <a:cs typeface="ft anima" charset="0"/>
            </a:endParaRPr>
          </a:p>
          <a:p>
            <a:pPr marL="285750" indent="-285750" fontAlgn="base">
              <a:buFont typeface="Wingdings" panose="05000000000000000000" pitchFamily="2" charset="2"/>
              <a:buChar char="v"/>
            </a:pPr>
            <a:r>
              <a:rPr lang="en-US" sz="1800" dirty="0">
                <a:latin typeface="ft anima" charset="0"/>
                <a:cs typeface="ft anima" charset="0"/>
              </a:rPr>
              <a:t>For vertices having a direct edge between them, distance value = weight of that edge.</a:t>
            </a:r>
            <a:endParaRPr lang="en-US" sz="1800" dirty="0">
              <a:latin typeface="ft anima" charset="0"/>
              <a:cs typeface="ft anima" charset="0"/>
            </a:endParaRPr>
          </a:p>
          <a:p>
            <a:pPr marL="285750" indent="-285750" fontAlgn="base">
              <a:buFont typeface="Wingdings" panose="05000000000000000000" pitchFamily="2" charset="2"/>
              <a:buChar char="v"/>
            </a:pPr>
            <a:r>
              <a:rPr lang="en-US" sz="1800" dirty="0">
                <a:latin typeface="ft anima" charset="0"/>
                <a:cs typeface="ft anima" charset="0"/>
              </a:rPr>
              <a:t>For vertices having no direct edge between them, distance value = ∞</a:t>
            </a:r>
            <a:endParaRPr lang="en-US" sz="1800" dirty="0">
              <a:latin typeface="ft anima" charset="0"/>
              <a:cs typeface="ft anima" charset="0"/>
            </a:endParaRPr>
          </a:p>
          <a:p>
            <a:endParaRPr lang="en-US" sz="1800" dirty="0">
              <a:latin typeface="ft anima" charset="0"/>
              <a:cs typeface="ft anima"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3" name="组合 1"/>
          <p:cNvGrpSpPr/>
          <p:nvPr/>
        </p:nvGrpSpPr>
        <p:grpSpPr>
          <a:xfrm>
            <a:off x="-16510" y="576263"/>
            <a:ext cx="12225020" cy="2583286"/>
            <a:chOff x="0" y="1801022"/>
            <a:chExt cx="12225019" cy="2584350"/>
          </a:xfrm>
        </p:grpSpPr>
        <p:sp>
          <p:nvSpPr>
            <p:cNvPr id="14" name="矩形 13"/>
            <p:cNvSpPr/>
            <p:nvPr/>
          </p:nvSpPr>
          <p:spPr>
            <a:xfrm>
              <a:off x="0" y="2114550"/>
              <a:ext cx="241935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14"/>
            <p:cNvSpPr/>
            <p:nvPr/>
          </p:nvSpPr>
          <p:spPr>
            <a:xfrm>
              <a:off x="6240779" y="2114550"/>
              <a:ext cx="598424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6" name="文本框 15"/>
            <p:cNvSpPr txBox="1"/>
            <p:nvPr/>
          </p:nvSpPr>
          <p:spPr>
            <a:xfrm>
              <a:off x="928392" y="2145090"/>
              <a:ext cx="309880" cy="1569096"/>
            </a:xfrm>
            <a:prstGeom prst="rect">
              <a:avLst/>
            </a:prstGeom>
            <a:noFill/>
            <a:ln w="9525">
              <a:noFill/>
            </a:ln>
          </p:spPr>
          <p:txBody>
            <a:bodyPr wrap="none" anchor="t" anchorCtr="0">
              <a:spAutoFit/>
            </a:bodyPr>
            <a:lstStyle/>
            <a:p>
              <a:endParaRPr lang="zh-CN" altLang="en-US" sz="9600" dirty="0">
                <a:solidFill>
                  <a:schemeClr val="bg1"/>
                </a:solidFill>
                <a:latin typeface="Microsoft YaHei Light" panose="020B0502040204020203" pitchFamily="34" charset="-122"/>
                <a:ea typeface="Microsoft YaHei Light" panose="020B0502040204020203" pitchFamily="34" charset="-122"/>
              </a:endParaRPr>
            </a:p>
          </p:txBody>
        </p:sp>
        <p:sp>
          <p:nvSpPr>
            <p:cNvPr id="8197" name="文本框 16"/>
            <p:cNvSpPr txBox="1"/>
            <p:nvPr/>
          </p:nvSpPr>
          <p:spPr>
            <a:xfrm>
              <a:off x="2419350" y="1801022"/>
              <a:ext cx="4205605" cy="1015148"/>
            </a:xfrm>
            <a:prstGeom prst="rect">
              <a:avLst/>
            </a:prstGeom>
            <a:noFill/>
            <a:ln w="9525">
              <a:noFill/>
            </a:ln>
          </p:spPr>
          <p:txBody>
            <a:bodyPr wrap="square" anchor="t" anchorCtr="0">
              <a:spAutoFit/>
            </a:bodyPr>
            <a:lstStyle/>
            <a:p>
              <a:pPr defTabSz="914400"/>
              <a:endParaRPr lang="zh-CN" altLang="en-US" sz="6000" dirty="0">
                <a:solidFill>
                  <a:srgbClr val="595959"/>
                </a:solidFill>
                <a:latin typeface="Microsoft YaHei Light" panose="020B0502040204020203" pitchFamily="34" charset="-122"/>
                <a:ea typeface="Microsoft YaHei Light" panose="020B0502040204020203" pitchFamily="34" charset="-122"/>
              </a:endParaRPr>
            </a:p>
          </p:txBody>
        </p:sp>
        <p:sp>
          <p:nvSpPr>
            <p:cNvPr id="8198" name="文本框 17"/>
            <p:cNvSpPr txBox="1"/>
            <p:nvPr/>
          </p:nvSpPr>
          <p:spPr>
            <a:xfrm>
              <a:off x="2419350" y="3181350"/>
              <a:ext cx="309880" cy="521970"/>
            </a:xfrm>
            <a:prstGeom prst="rect">
              <a:avLst/>
            </a:prstGeom>
            <a:noFill/>
            <a:ln w="9525">
              <a:noFill/>
            </a:ln>
          </p:spPr>
          <p:txBody>
            <a:bodyPr wrap="none" anchor="t" anchorCtr="0">
              <a:spAutoFit/>
            </a:bodyPr>
            <a:lstStyle/>
            <a:p>
              <a:endParaRPr lang="zh-CN" altLang="en-US" sz="2800" b="1" dirty="0">
                <a:solidFill>
                  <a:srgbClr val="595959"/>
                </a:solidFill>
                <a:latin typeface="Microsoft YaHei Light" panose="020B0502040204020203" pitchFamily="34" charset="-122"/>
                <a:ea typeface="Microsoft YaHei Light" panose="020B0502040204020203" pitchFamily="34" charset="-122"/>
              </a:endParaRPr>
            </a:p>
          </p:txBody>
        </p:sp>
        <p:sp>
          <p:nvSpPr>
            <p:cNvPr id="8199" name="文本框 18"/>
            <p:cNvSpPr txBox="1"/>
            <p:nvPr/>
          </p:nvSpPr>
          <p:spPr>
            <a:xfrm>
              <a:off x="2451100" y="2816276"/>
              <a:ext cx="3776980" cy="1569096"/>
            </a:xfrm>
            <a:prstGeom prst="rect">
              <a:avLst/>
            </a:prstGeom>
            <a:noFill/>
            <a:ln w="9525">
              <a:noFill/>
            </a:ln>
          </p:spPr>
          <p:txBody>
            <a:bodyPr wrap="square" anchor="t" anchorCtr="0">
              <a:spAutoFit/>
            </a:bodyPr>
            <a:lstStyle/>
            <a:p>
              <a:pPr algn="ctr"/>
              <a:r>
                <a:rPr lang="en-US" altLang="zh-CN" sz="4800" b="1" dirty="0">
                  <a:solidFill>
                    <a:schemeClr val="tx1">
                      <a:lumMod val="75000"/>
                      <a:lumOff val="25000"/>
                    </a:schemeClr>
                  </a:solidFill>
                  <a:effectLst>
                    <a:outerShdw blurRad="50800" dist="38100" dir="5400000" algn="t" rotWithShape="0">
                      <a:prstClr val="black">
                        <a:alpha val="40000"/>
                      </a:prstClr>
                    </a:outerShdw>
                  </a:effectLst>
                  <a:latin typeface="Arial" panose="020B0604020202020204" pitchFamily="34" charset="0"/>
                  <a:ea typeface="+mj-ea"/>
                  <a:cs typeface="+mj-cs"/>
                  <a:sym typeface="+mn-ea"/>
                </a:rPr>
                <a:t>GRAPH</a:t>
              </a:r>
              <a:endParaRPr lang="zh-CN" altLang="en-US" sz="4800" dirty="0">
                <a:solidFill>
                  <a:schemeClr val="tx1">
                    <a:lumMod val="75000"/>
                    <a:lumOff val="25000"/>
                  </a:schemeClr>
                </a:solidFill>
                <a:effectLst>
                  <a:outerShdw blurRad="50800" dist="38100" dir="5400000" algn="t" rotWithShape="0">
                    <a:prstClr val="black">
                      <a:alpha val="40000"/>
                    </a:prstClr>
                  </a:outerShdw>
                </a:effectLst>
                <a:latin typeface="Microsoft YaHei Light" panose="020B0502040204020203" pitchFamily="34" charset="-122"/>
                <a:ea typeface="Microsoft YaHei Light" panose="020B0502040204020203" pitchFamily="34" charset="-122"/>
              </a:endParaRPr>
            </a:p>
            <a:p>
              <a:pPr algn="ctr"/>
              <a:endParaRPr lang="zh-CN" altLang="en-US" sz="4800" dirty="0">
                <a:solidFill>
                  <a:schemeClr val="tx1">
                    <a:lumMod val="75000"/>
                    <a:lumOff val="25000"/>
                  </a:schemeClr>
                </a:solidFill>
                <a:effectLst>
                  <a:outerShdw blurRad="50800" dist="38100" dir="5400000" algn="t" rotWithShape="0">
                    <a:prstClr val="black">
                      <a:alpha val="40000"/>
                    </a:prstClr>
                  </a:outerShdw>
                </a:effectLst>
                <a:latin typeface="Microsoft YaHei Light" panose="020B0502040204020203" pitchFamily="34" charset="-122"/>
                <a:ea typeface="Microsoft YaHei Light" panose="020B0502040204020203" pitchFamily="34" charset="-122"/>
              </a:endParaRPr>
            </a:p>
          </p:txBody>
        </p:sp>
      </p:grpSp>
      <p:sp>
        <p:nvSpPr>
          <p:cNvPr id="9" name="Text Box 8"/>
          <p:cNvSpPr txBox="1"/>
          <p:nvPr/>
        </p:nvSpPr>
        <p:spPr>
          <a:xfrm>
            <a:off x="1683385" y="2829560"/>
            <a:ext cx="8163560" cy="3046095"/>
          </a:xfrm>
          <a:prstGeom prst="rect">
            <a:avLst/>
          </a:prstGeom>
          <a:noFill/>
        </p:spPr>
        <p:txBody>
          <a:bodyPr wrap="square" rtlCol="0" anchor="t">
            <a:spAutoFit/>
          </a:bodyPr>
          <a:lstStyle/>
          <a:p>
            <a:pPr defTabSz="914400"/>
            <a:r>
              <a:rPr lang="en-US" altLang="zh-CN" sz="2400" dirty="0">
                <a:solidFill>
                  <a:schemeClr val="tx1"/>
                </a:solidFill>
                <a:latin typeface="ft anima" charset="0"/>
                <a:ea typeface="+mn-ea"/>
                <a:cs typeface="ft anima" charset="0"/>
                <a:sym typeface="+mn-ea"/>
              </a:rPr>
              <a:t>A graph G is a an ordered pair of a set V of vertices and a set E of edges.</a:t>
            </a:r>
            <a:endParaRPr lang="en-US" altLang="zh-CN" sz="2400" kern="1200" dirty="0">
              <a:solidFill>
                <a:schemeClr val="tx1"/>
              </a:solidFill>
              <a:latin typeface="ft anima" charset="0"/>
              <a:ea typeface="+mn-ea"/>
              <a:cs typeface="ft anima" charset="0"/>
            </a:endParaRPr>
          </a:p>
          <a:p>
            <a:pPr defTabSz="914400"/>
            <a:r>
              <a:rPr lang="en-US" altLang="zh-CN" sz="2400" dirty="0">
                <a:solidFill>
                  <a:schemeClr val="tx1"/>
                </a:solidFill>
                <a:latin typeface="ft anima" charset="0"/>
                <a:ea typeface="+mn-ea"/>
                <a:cs typeface="ft anima" charset="0"/>
                <a:sym typeface="+mn-ea"/>
              </a:rPr>
              <a:t>G = ( V, E )</a:t>
            </a:r>
            <a:endParaRPr lang="en-US" altLang="zh-CN" sz="2400" dirty="0">
              <a:solidFill>
                <a:schemeClr val="tx1"/>
              </a:solidFill>
              <a:latin typeface="ft anima" charset="0"/>
              <a:ea typeface="+mn-ea"/>
              <a:cs typeface="ft anima" charset="0"/>
              <a:sym typeface="+mn-ea"/>
            </a:endParaRPr>
          </a:p>
          <a:p>
            <a:pPr defTabSz="914400"/>
            <a:endParaRPr lang="en-US" sz="2400" dirty="0">
              <a:latin typeface="ft anima" charset="0"/>
              <a:ea typeface="Microsoft YaHei Light" panose="020B0502040204020203" pitchFamily="34" charset="-122"/>
              <a:cs typeface="ft anima" charset="0"/>
              <a:sym typeface="+mn-ea"/>
            </a:endParaRPr>
          </a:p>
          <a:p>
            <a:pPr defTabSz="914400"/>
            <a:r>
              <a:rPr lang="en-US" sz="2400" dirty="0">
                <a:latin typeface="ft anima" charset="0"/>
                <a:ea typeface="Microsoft YaHei Light" panose="020B0502040204020203" pitchFamily="34" charset="-122"/>
                <a:cs typeface="ft anima" charset="0"/>
                <a:sym typeface="+mn-ea"/>
              </a:rPr>
              <a:t>There are two types of graphs:</a:t>
            </a:r>
            <a:endParaRPr lang="en-US" sz="2400" dirty="0">
              <a:latin typeface="ft anima" charset="0"/>
              <a:ea typeface="Microsoft YaHei Light" panose="020B0502040204020203" pitchFamily="34" charset="-122"/>
              <a:cs typeface="ft anima" charset="0"/>
              <a:sym typeface="+mn-ea"/>
            </a:endParaRPr>
          </a:p>
          <a:p>
            <a:pPr defTabSz="914400"/>
            <a:endParaRPr lang="en-US" sz="2400" dirty="0">
              <a:solidFill>
                <a:schemeClr val="tx1"/>
              </a:solidFill>
              <a:latin typeface="ft anima" charset="0"/>
              <a:ea typeface="Microsoft YaHei Light" panose="020B0502040204020203" pitchFamily="34" charset="-122"/>
              <a:cs typeface="ft anima" charset="0"/>
            </a:endParaRPr>
          </a:p>
          <a:p>
            <a:pPr marL="285750" indent="-285750">
              <a:buFont typeface="Wingdings" panose="05000000000000000000" charset="0"/>
              <a:buChar char="v"/>
            </a:pPr>
            <a:r>
              <a:rPr lang="en-US" sz="2400" dirty="0">
                <a:latin typeface="ft anima" charset="0"/>
                <a:ea typeface="Microsoft YaHei Light" panose="020B0502040204020203" pitchFamily="34" charset="-122"/>
                <a:cs typeface="ft anima" charset="0"/>
                <a:sym typeface="+mn-ea"/>
              </a:rPr>
              <a:t>Directed graph.</a:t>
            </a:r>
            <a:endParaRPr lang="en-US" sz="2400" dirty="0">
              <a:solidFill>
                <a:schemeClr val="tx1"/>
              </a:solidFill>
              <a:latin typeface="ft anima" charset="0"/>
              <a:ea typeface="Microsoft YaHei Light" panose="020B0502040204020203" pitchFamily="34" charset="-122"/>
              <a:cs typeface="ft anima" charset="0"/>
            </a:endParaRPr>
          </a:p>
          <a:p>
            <a:pPr marL="285750" indent="-285750">
              <a:buFont typeface="Wingdings" panose="05000000000000000000" charset="0"/>
              <a:buChar char="v"/>
            </a:pPr>
            <a:r>
              <a:rPr lang="en-US" sz="2400" dirty="0">
                <a:latin typeface="ft anima" charset="0"/>
                <a:ea typeface="Microsoft YaHei Light" panose="020B0502040204020203" pitchFamily="34" charset="-122"/>
                <a:cs typeface="ft anima" charset="0"/>
                <a:sym typeface="+mn-ea"/>
              </a:rPr>
              <a:t>Un-directed grapgh.</a:t>
            </a:r>
            <a:endParaRPr lang="en-US" altLang="zh-CN" sz="2400" dirty="0">
              <a:solidFill>
                <a:schemeClr val="tx1"/>
              </a:solidFill>
              <a:latin typeface="ft anima" charset="0"/>
              <a:ea typeface="+mn-ea"/>
              <a:cs typeface="ft anima" charset="0"/>
              <a:sym typeface="+mn-ea"/>
            </a:endParaRPr>
          </a:p>
        </p:txBody>
      </p:sp>
      <p:pic>
        <p:nvPicPr>
          <p:cNvPr id="11" name="Picture 10" descr="PDC asxasx"/>
          <p:cNvPicPr>
            <a:picLocks noChangeAspect="1"/>
          </p:cNvPicPr>
          <p:nvPr/>
        </p:nvPicPr>
        <p:blipFill>
          <a:blip r:embed="rId1"/>
          <a:stretch>
            <a:fillRect/>
          </a:stretch>
        </p:blipFill>
        <p:spPr>
          <a:xfrm>
            <a:off x="2712720" y="1195070"/>
            <a:ext cx="11320145" cy="6611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effectLst>
                  <a:outerShdw blurRad="50800" dist="38100" dir="8100000" algn="tr" rotWithShape="0">
                    <a:prstClr val="black">
                      <a:alpha val="40000"/>
                    </a:prstClr>
                  </a:outerShdw>
                </a:effectLst>
                <a:latin typeface="ft anima Med" charset="0"/>
                <a:ea typeface="Microsoft JhengHei" panose="020B0604030504040204" charset="-120"/>
                <a:cs typeface="ft anima Med" charset="0"/>
                <a:sym typeface="+mn-ea"/>
              </a:rPr>
              <a:t>Cont</a:t>
            </a:r>
            <a:r>
              <a:rPr lang="en-US" b="1" dirty="0">
                <a:effectLst>
                  <a:outerShdw blurRad="50800" dist="38100" dir="8100000" algn="tr" rotWithShape="0">
                    <a:prstClr val="black">
                      <a:alpha val="40000"/>
                    </a:prstClr>
                  </a:outerShdw>
                </a:effectLst>
                <a:latin typeface="ft anima Med" charset="0"/>
                <a:ea typeface="Microsoft JhengHei" panose="020B0604030504040204" charset="-120"/>
                <a:cs typeface="ft anima Med" charset="0"/>
                <a:sym typeface="+mn-ea"/>
              </a:rPr>
              <a:t>….</a:t>
            </a:r>
            <a:endParaRPr lang="en-US" dirty="0"/>
          </a:p>
        </p:txBody>
      </p:sp>
      <p:sp>
        <p:nvSpPr>
          <p:cNvPr id="3" name="Content Placeholder 2"/>
          <p:cNvSpPr>
            <a:spLocks noGrp="1"/>
          </p:cNvSpPr>
          <p:nvPr>
            <p:ph idx="1"/>
          </p:nvPr>
        </p:nvSpPr>
        <p:spPr/>
        <p:txBody>
          <a:bodyPr/>
          <a:lstStyle/>
          <a:p>
            <a:r>
              <a:rPr lang="en-US" sz="2400" dirty="0">
                <a:latin typeface="ft anima" charset="0"/>
                <a:cs typeface="ft anima" charset="0"/>
              </a:rPr>
              <a:t>Now we will use the will find the remaining matrixes.</a:t>
            </a:r>
            <a:endParaRPr lang="en-US" sz="2400" dirty="0">
              <a:latin typeface="ft anima" charset="0"/>
              <a:cs typeface="ft anima" charset="0"/>
            </a:endParaRPr>
          </a:p>
          <a:p>
            <a:endParaRPr lang="en-US" sz="2400" dirty="0">
              <a:latin typeface="ft anima" charset="0"/>
              <a:cs typeface="ft anima"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11908" y="2413850"/>
            <a:ext cx="4803819" cy="3733585"/>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effectLst>
                  <a:outerShdw blurRad="50800" dist="38100" dir="8100000" algn="tr" rotWithShape="0">
                    <a:prstClr val="black">
                      <a:alpha val="40000"/>
                    </a:prstClr>
                  </a:outerShdw>
                </a:effectLst>
                <a:latin typeface="ft anima Med" charset="0"/>
                <a:ea typeface="Microsoft JhengHei" panose="020B0604030504040204" charset="-120"/>
                <a:cs typeface="ft anima Med" charset="0"/>
                <a:sym typeface="+mn-ea"/>
              </a:rPr>
              <a:t>Cont</a:t>
            </a:r>
            <a:r>
              <a:rPr lang="en-US" b="1" dirty="0">
                <a:effectLst>
                  <a:outerShdw blurRad="50800" dist="38100" dir="8100000" algn="tr" rotWithShape="0">
                    <a:prstClr val="black">
                      <a:alpha val="40000"/>
                    </a:prstClr>
                  </a:outerShdw>
                </a:effectLst>
                <a:latin typeface="ft anima Med" charset="0"/>
                <a:ea typeface="Microsoft JhengHei" panose="020B0604030504040204" charset="-120"/>
                <a:cs typeface="ft anima Med" charset="0"/>
                <a:sym typeface="+mn-ea"/>
              </a:rPr>
              <a:t>….</a:t>
            </a:r>
            <a:endParaRPr lang="en-US" dirty="0"/>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526336" y="2016125"/>
            <a:ext cx="3140915" cy="3449638"/>
          </a:xfrm>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effectLst>
                  <a:outerShdw blurRad="50800" dist="38100" dir="8100000" algn="tr" rotWithShape="0">
                    <a:prstClr val="black">
                      <a:alpha val="40000"/>
                    </a:prstClr>
                  </a:outerShdw>
                </a:effectLst>
                <a:latin typeface="ft anima Med" charset="0"/>
                <a:ea typeface="Microsoft JhengHei" panose="020B0604030504040204" charset="-120"/>
                <a:cs typeface="ft anima Med" charset="0"/>
                <a:sym typeface="+mn-ea"/>
              </a:rPr>
              <a:t>Cont</a:t>
            </a:r>
            <a:r>
              <a:rPr lang="en-US" b="1" dirty="0">
                <a:effectLst>
                  <a:outerShdw blurRad="50800" dist="38100" dir="8100000" algn="tr" rotWithShape="0">
                    <a:prstClr val="black">
                      <a:alpha val="40000"/>
                    </a:prstClr>
                  </a:outerShdw>
                </a:effectLst>
                <a:latin typeface="ft anima Med" charset="0"/>
                <a:ea typeface="Microsoft JhengHei" panose="020B0604030504040204" charset="-120"/>
                <a:cs typeface="ft anima Med" charset="0"/>
                <a:sym typeface="+mn-ea"/>
              </a:rPr>
              <a:t>….</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720423" y="2016125"/>
            <a:ext cx="2752741" cy="3449638"/>
          </a:xfr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矩形 4"/>
          <p:cNvSpPr/>
          <p:nvPr/>
        </p:nvSpPr>
        <p:spPr>
          <a:xfrm>
            <a:off x="0" y="0"/>
            <a:ext cx="12192000" cy="533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3"/>
          <p:cNvSpPr/>
          <p:nvPr/>
        </p:nvSpPr>
        <p:spPr>
          <a:xfrm>
            <a:off x="0" y="5586413"/>
            <a:ext cx="12192000" cy="12827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 name="组合 9"/>
          <p:cNvGrpSpPr/>
          <p:nvPr/>
        </p:nvGrpSpPr>
        <p:grpSpPr>
          <a:xfrm>
            <a:off x="2797493" y="1520825"/>
            <a:ext cx="6905625" cy="2730245"/>
            <a:chOff x="134752" y="1186994"/>
            <a:chExt cx="6905765" cy="2731410"/>
          </a:xfrm>
        </p:grpSpPr>
        <p:sp>
          <p:nvSpPr>
            <p:cNvPr id="28689" name="文本框 15"/>
            <p:cNvSpPr txBox="1"/>
            <p:nvPr/>
          </p:nvSpPr>
          <p:spPr>
            <a:xfrm>
              <a:off x="134752" y="1332851"/>
              <a:ext cx="6905765" cy="2585553"/>
            </a:xfrm>
            <a:prstGeom prst="rect">
              <a:avLst/>
            </a:prstGeom>
            <a:noFill/>
            <a:ln w="9525">
              <a:noFill/>
            </a:ln>
          </p:spPr>
          <p:txBody>
            <a:bodyPr anchor="t" anchorCtr="0">
              <a:spAutoFit/>
            </a:bodyPr>
            <a:lstStyle/>
            <a:p>
              <a:pPr algn="ctr"/>
              <a:r>
                <a:rPr lang="en-US" altLang="zh-CN" sz="6600" dirty="0">
                  <a:solidFill>
                    <a:schemeClr val="bg1"/>
                  </a:solidFill>
                  <a:effectLst>
                    <a:outerShdw blurRad="50800" dist="38100" dir="5400000" algn="t" rotWithShape="0">
                      <a:prstClr val="black">
                        <a:alpha val="40000"/>
                      </a:prstClr>
                    </a:outerShdw>
                  </a:effectLst>
                  <a:latin typeface="ft anima Med" charset="0"/>
                  <a:ea typeface="Aharoni" pitchFamily="2" charset="-79"/>
                  <a:cs typeface="ft anima Med" charset="0"/>
                </a:rPr>
                <a:t>Thanks for your</a:t>
              </a:r>
              <a:r>
                <a:rPr lang="en-US" altLang="zh-CN" sz="6600" dirty="0">
                  <a:solidFill>
                    <a:schemeClr val="bg1"/>
                  </a:solidFill>
                  <a:effectLst>
                    <a:outerShdw blurRad="50800" dist="38100" dir="5400000" algn="t" rotWithShape="0">
                      <a:prstClr val="black">
                        <a:alpha val="40000"/>
                      </a:prstClr>
                    </a:outerShdw>
                  </a:effectLst>
                  <a:latin typeface="Microsoft YaHei Light" panose="020B0502040204020203" pitchFamily="34" charset="-122"/>
                  <a:ea typeface="Aharoni" pitchFamily="2" charset="-79"/>
                </a:rPr>
                <a:t> </a:t>
              </a:r>
              <a:r>
                <a:rPr lang="en-US" altLang="zh-CN" sz="9600" b="1" dirty="0">
                  <a:solidFill>
                    <a:schemeClr val="bg1"/>
                  </a:solidFill>
                  <a:effectLst>
                    <a:outerShdw blurRad="50800" dist="38100" dir="5400000" algn="t" rotWithShape="0">
                      <a:prstClr val="black">
                        <a:alpha val="40000"/>
                      </a:prstClr>
                    </a:outerShdw>
                  </a:effectLst>
                  <a:latin typeface="ft anima Med" charset="0"/>
                  <a:ea typeface="Microsoft YaHei" panose="020B0503020204020204" charset="-122"/>
                  <a:cs typeface="ft anima Med" charset="0"/>
                </a:rPr>
                <a:t>Attention</a:t>
              </a:r>
              <a:endParaRPr lang="en-US" altLang="zh-CN" sz="9600" b="1" dirty="0">
                <a:solidFill>
                  <a:schemeClr val="bg1"/>
                </a:solidFill>
                <a:effectLst>
                  <a:outerShdw blurRad="50800" dist="38100" dir="5400000" algn="t" rotWithShape="0">
                    <a:prstClr val="black">
                      <a:alpha val="40000"/>
                    </a:prstClr>
                  </a:outerShdw>
                </a:effectLst>
                <a:latin typeface="ft anima Med" charset="0"/>
                <a:ea typeface="Microsoft YaHei" panose="020B0503020204020204" charset="-122"/>
                <a:cs typeface="ft anima Med" charset="0"/>
              </a:endParaRPr>
            </a:p>
          </p:txBody>
        </p:sp>
        <p:sp>
          <p:nvSpPr>
            <p:cNvPr id="28690" name="文本框 18"/>
            <p:cNvSpPr txBox="1"/>
            <p:nvPr/>
          </p:nvSpPr>
          <p:spPr>
            <a:xfrm>
              <a:off x="440046" y="1186994"/>
              <a:ext cx="309897" cy="583702"/>
            </a:xfrm>
            <a:prstGeom prst="rect">
              <a:avLst/>
            </a:prstGeom>
            <a:noFill/>
            <a:ln w="9525">
              <a:noFill/>
            </a:ln>
          </p:spPr>
          <p:txBody>
            <a:bodyPr wrap="none" anchor="t" anchorCtr="0">
              <a:spAutoFit/>
            </a:bodyPr>
            <a:lstStyle/>
            <a:p>
              <a:endParaRPr lang="zh-CN" altLang="en-US" sz="3200" dirty="0">
                <a:solidFill>
                  <a:schemeClr val="bg1"/>
                </a:solidFill>
                <a:latin typeface="Microsoft YaHei Light" panose="020B0502040204020203" pitchFamily="34" charset="-122"/>
                <a:ea typeface="Microsoft YaHei Light" panose="020B0502040204020203" pitchFamily="34" charset="-122"/>
              </a:endParaRPr>
            </a:p>
          </p:txBody>
        </p:sp>
        <p:cxnSp>
          <p:nvCxnSpPr>
            <p:cNvPr id="9" name="直接连接符 8"/>
            <p:cNvCxnSpPr/>
            <p:nvPr/>
          </p:nvCxnSpPr>
          <p:spPr>
            <a:xfrm>
              <a:off x="440510" y="1917416"/>
              <a:ext cx="5654988" cy="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0"/>
          <p:cNvGrpSpPr/>
          <p:nvPr/>
        </p:nvGrpSpPr>
        <p:grpSpPr>
          <a:xfrm>
            <a:off x="6350000" y="2127250"/>
            <a:ext cx="5480050" cy="1699669"/>
            <a:chOff x="6349984" y="2126687"/>
            <a:chExt cx="5479884" cy="1700758"/>
          </a:xfrm>
        </p:grpSpPr>
        <p:sp>
          <p:nvSpPr>
            <p:cNvPr id="11275" name="矩形 8"/>
            <p:cNvSpPr/>
            <p:nvPr/>
          </p:nvSpPr>
          <p:spPr>
            <a:xfrm>
              <a:off x="6388084" y="3490044"/>
              <a:ext cx="5441784" cy="337401"/>
            </a:xfrm>
            <a:prstGeom prst="rect">
              <a:avLst/>
            </a:prstGeom>
            <a:noFill/>
            <a:ln w="9525">
              <a:noFill/>
            </a:ln>
          </p:spPr>
          <p:txBody>
            <a:bodyPr anchor="t" anchorCtr="0">
              <a:spAutoFit/>
            </a:bodyPr>
            <a:lstStyle/>
            <a:p>
              <a:endParaRPr lang="zh-CN" altLang="zh-CN" sz="1600" dirty="0">
                <a:latin typeface="Microsoft YaHei Light" panose="020B0502040204020203" pitchFamily="34" charset="-122"/>
                <a:ea typeface="Microsoft YaHei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lstStyle/>
            <a:p>
              <a:endParaRPr lang="zh-CN" altLang="en-US" sz="2800" dirty="0">
                <a:latin typeface="Microsoft YaHei Light" panose="020B0502040204020203" pitchFamily="34" charset="-122"/>
                <a:ea typeface="Microsoft YaHei Light" panose="020B0502040204020203" pitchFamily="34" charset="-122"/>
              </a:endParaRPr>
            </a:p>
          </p:txBody>
        </p:sp>
        <p:sp>
          <p:nvSpPr>
            <p:cNvPr id="11277" name="矩形 10"/>
            <p:cNvSpPr/>
            <p:nvPr/>
          </p:nvSpPr>
          <p:spPr>
            <a:xfrm>
              <a:off x="6349984" y="2126687"/>
              <a:ext cx="309871" cy="645573"/>
            </a:xfrm>
            <a:prstGeom prst="rect">
              <a:avLst/>
            </a:prstGeom>
            <a:noFill/>
            <a:ln w="9525">
              <a:noFill/>
            </a:ln>
          </p:spPr>
          <p:txBody>
            <a:bodyPr wrap="none" anchor="t" anchorCtr="0">
              <a:spAutoFit/>
            </a:bodyPr>
            <a:lstStyle/>
            <a:p>
              <a:endParaRPr lang="zh-CN" altLang="en-US" sz="3600" dirty="0">
                <a:latin typeface="Microsoft YaHei Light" panose="020B0502040204020203" pitchFamily="34" charset="-122"/>
                <a:ea typeface="Microsoft YaHei Light" panose="020B0502040204020203" pitchFamily="34" charset="-122"/>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Microsoft YaHei Light" panose="020B0502040204020203" pitchFamily="34" charset="-122"/>
                <a:ea typeface="Microsoft YaHei Light" panose="020B0502040204020203" pitchFamily="34" charset="-122"/>
              </a:rPr>
            </a:fld>
            <a:endParaRPr lang="zh-CN" altLang="en-US" sz="1200" dirty="0">
              <a:solidFill>
                <a:schemeClr val="bg1"/>
              </a:solidFill>
              <a:latin typeface="Microsoft YaHei Light" panose="020B0502040204020203" pitchFamily="34" charset="-122"/>
              <a:ea typeface="Microsoft YaHei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262892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1152246" y="11976"/>
              <a:ext cx="309883" cy="368300"/>
            </a:xfrm>
            <a:prstGeom prst="rect">
              <a:avLst/>
            </a:prstGeom>
            <a:noFill/>
            <a:ln w="9525">
              <a:noFill/>
            </a:ln>
          </p:spPr>
          <p:txBody>
            <a:bodyPr wrap="none" anchor="t" anchorCtr="0">
              <a:spAutoFit/>
            </a:bodyPr>
            <a:lstStyle/>
            <a:p>
              <a:pPr algn="ctr"/>
              <a:endParaRPr lang="zh-CN" altLang="en-US" dirty="0">
                <a:solidFill>
                  <a:schemeClr val="bg1"/>
                </a:solidFill>
                <a:latin typeface="Microsoft YaHei Light" panose="020B0502040204020203" pitchFamily="34" charset="-122"/>
                <a:ea typeface="Microsoft YaHei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sp>
          <p:nvSpPr>
            <p:cNvPr id="11283" name="文本框 17"/>
            <p:cNvSpPr txBox="1"/>
            <p:nvPr/>
          </p:nvSpPr>
          <p:spPr>
            <a:xfrm>
              <a:off x="7110076"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grpSp>
      <p:grpSp>
        <p:nvGrpSpPr>
          <p:cNvPr id="8193" name="组合 1"/>
          <p:cNvGrpSpPr/>
          <p:nvPr/>
        </p:nvGrpSpPr>
        <p:grpSpPr>
          <a:xfrm>
            <a:off x="-16510" y="576263"/>
            <a:ext cx="12225020" cy="1913431"/>
            <a:chOff x="0" y="1801022"/>
            <a:chExt cx="12225019" cy="1914219"/>
          </a:xfrm>
        </p:grpSpPr>
        <p:sp>
          <p:nvSpPr>
            <p:cNvPr id="14" name="矩形 13"/>
            <p:cNvSpPr/>
            <p:nvPr/>
          </p:nvSpPr>
          <p:spPr>
            <a:xfrm>
              <a:off x="0" y="2114550"/>
              <a:ext cx="241935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4"/>
            <p:cNvSpPr/>
            <p:nvPr/>
          </p:nvSpPr>
          <p:spPr>
            <a:xfrm>
              <a:off x="6240779" y="2114550"/>
              <a:ext cx="598424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6" name="文本框 15"/>
            <p:cNvSpPr txBox="1"/>
            <p:nvPr/>
          </p:nvSpPr>
          <p:spPr>
            <a:xfrm>
              <a:off x="928392" y="2145090"/>
              <a:ext cx="309880" cy="1569096"/>
            </a:xfrm>
            <a:prstGeom prst="rect">
              <a:avLst/>
            </a:prstGeom>
            <a:noFill/>
            <a:ln w="9525">
              <a:noFill/>
            </a:ln>
          </p:spPr>
          <p:txBody>
            <a:bodyPr wrap="none" anchor="t" anchorCtr="0">
              <a:spAutoFit/>
            </a:bodyPr>
            <a:lstStyle/>
            <a:p>
              <a:endParaRPr lang="zh-CN" altLang="en-US" sz="9600" dirty="0">
                <a:solidFill>
                  <a:schemeClr val="bg1"/>
                </a:solidFill>
                <a:latin typeface="Microsoft YaHei Light" panose="020B0502040204020203" pitchFamily="34" charset="-122"/>
                <a:ea typeface="Microsoft YaHei Light" panose="020B0502040204020203" pitchFamily="34" charset="-122"/>
              </a:endParaRPr>
            </a:p>
          </p:txBody>
        </p:sp>
        <p:sp>
          <p:nvSpPr>
            <p:cNvPr id="8197" name="文本框 16"/>
            <p:cNvSpPr txBox="1"/>
            <p:nvPr/>
          </p:nvSpPr>
          <p:spPr>
            <a:xfrm>
              <a:off x="2419350" y="1801022"/>
              <a:ext cx="4205605" cy="1015148"/>
            </a:xfrm>
            <a:prstGeom prst="rect">
              <a:avLst/>
            </a:prstGeom>
            <a:noFill/>
            <a:ln w="9525">
              <a:noFill/>
            </a:ln>
          </p:spPr>
          <p:txBody>
            <a:bodyPr wrap="square" anchor="t" anchorCtr="0">
              <a:spAutoFit/>
            </a:bodyPr>
            <a:lstStyle/>
            <a:p>
              <a:pPr defTabSz="914400"/>
              <a:endParaRPr lang="en-US" altLang="zh-CN" sz="6000" dirty="0">
                <a:solidFill>
                  <a:srgbClr val="595959"/>
                </a:solidFill>
                <a:latin typeface="Microsoft YaHei Light" panose="020B0502040204020203" pitchFamily="34" charset="-122"/>
                <a:ea typeface="Microsoft YaHei Light" panose="020B0502040204020203" pitchFamily="34" charset="-122"/>
              </a:endParaRPr>
            </a:p>
          </p:txBody>
        </p:sp>
        <p:sp>
          <p:nvSpPr>
            <p:cNvPr id="8198" name="文本框 17"/>
            <p:cNvSpPr txBox="1"/>
            <p:nvPr/>
          </p:nvSpPr>
          <p:spPr>
            <a:xfrm>
              <a:off x="2419350" y="3181350"/>
              <a:ext cx="309880" cy="521970"/>
            </a:xfrm>
            <a:prstGeom prst="rect">
              <a:avLst/>
            </a:prstGeom>
            <a:noFill/>
            <a:ln w="9525">
              <a:noFill/>
            </a:ln>
          </p:spPr>
          <p:txBody>
            <a:bodyPr wrap="none" anchor="t" anchorCtr="0">
              <a:spAutoFit/>
            </a:bodyPr>
            <a:lstStyle/>
            <a:p>
              <a:endParaRPr lang="zh-CN" altLang="en-US" sz="2800" b="1" dirty="0">
                <a:solidFill>
                  <a:srgbClr val="595959"/>
                </a:solidFill>
                <a:latin typeface="Microsoft YaHei Light" panose="020B0502040204020203" pitchFamily="34" charset="-122"/>
                <a:ea typeface="Microsoft YaHei Light" panose="020B0502040204020203" pitchFamily="34" charset="-122"/>
              </a:endParaRPr>
            </a:p>
          </p:txBody>
        </p:sp>
      </p:grpSp>
      <p:grpSp>
        <p:nvGrpSpPr>
          <p:cNvPr id="3" name="组合 1"/>
          <p:cNvGrpSpPr/>
          <p:nvPr/>
        </p:nvGrpSpPr>
        <p:grpSpPr>
          <a:xfrm>
            <a:off x="-16510" y="576263"/>
            <a:ext cx="12225020" cy="1913431"/>
            <a:chOff x="0" y="1801022"/>
            <a:chExt cx="12225019" cy="1914219"/>
          </a:xfrm>
        </p:grpSpPr>
        <p:sp>
          <p:nvSpPr>
            <p:cNvPr id="4" name="矩形 13"/>
            <p:cNvSpPr/>
            <p:nvPr/>
          </p:nvSpPr>
          <p:spPr>
            <a:xfrm>
              <a:off x="0" y="2114550"/>
              <a:ext cx="241935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14"/>
            <p:cNvSpPr/>
            <p:nvPr/>
          </p:nvSpPr>
          <p:spPr>
            <a:xfrm>
              <a:off x="6240779" y="2114550"/>
              <a:ext cx="598424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文本框 15"/>
            <p:cNvSpPr txBox="1"/>
            <p:nvPr/>
          </p:nvSpPr>
          <p:spPr>
            <a:xfrm>
              <a:off x="928392" y="2145090"/>
              <a:ext cx="309880" cy="1569096"/>
            </a:xfrm>
            <a:prstGeom prst="rect">
              <a:avLst/>
            </a:prstGeom>
            <a:noFill/>
            <a:ln w="9525">
              <a:noFill/>
            </a:ln>
          </p:spPr>
          <p:txBody>
            <a:bodyPr wrap="none" anchor="t" anchorCtr="0">
              <a:spAutoFit/>
            </a:bodyPr>
            <a:lstStyle/>
            <a:p>
              <a:endParaRPr lang="zh-CN" altLang="en-US" sz="9600" dirty="0">
                <a:solidFill>
                  <a:schemeClr val="bg1"/>
                </a:solidFill>
                <a:latin typeface="Microsoft YaHei Light" panose="020B0502040204020203" pitchFamily="34" charset="-122"/>
                <a:ea typeface="Microsoft YaHei Light" panose="020B0502040204020203" pitchFamily="34" charset="-122"/>
              </a:endParaRPr>
            </a:p>
          </p:txBody>
        </p:sp>
        <p:sp>
          <p:nvSpPr>
            <p:cNvPr id="8" name="文本框 16"/>
            <p:cNvSpPr txBox="1"/>
            <p:nvPr/>
          </p:nvSpPr>
          <p:spPr>
            <a:xfrm>
              <a:off x="2419350" y="1801022"/>
              <a:ext cx="4205605" cy="1015148"/>
            </a:xfrm>
            <a:prstGeom prst="rect">
              <a:avLst/>
            </a:prstGeom>
            <a:noFill/>
            <a:ln w="9525">
              <a:noFill/>
            </a:ln>
          </p:spPr>
          <p:txBody>
            <a:bodyPr wrap="square" anchor="t" anchorCtr="0">
              <a:spAutoFit/>
            </a:bodyPr>
            <a:lstStyle/>
            <a:p>
              <a:pPr defTabSz="914400"/>
              <a:endParaRPr lang="zh-CN" altLang="en-US" sz="6000" dirty="0">
                <a:solidFill>
                  <a:srgbClr val="595959"/>
                </a:solidFill>
                <a:latin typeface="Microsoft YaHei Light" panose="020B0502040204020203" pitchFamily="34" charset="-122"/>
                <a:ea typeface="Microsoft YaHei Light" panose="020B0502040204020203" pitchFamily="34" charset="-122"/>
              </a:endParaRPr>
            </a:p>
          </p:txBody>
        </p:sp>
        <p:sp>
          <p:nvSpPr>
            <p:cNvPr id="9" name="文本框 17"/>
            <p:cNvSpPr txBox="1"/>
            <p:nvPr/>
          </p:nvSpPr>
          <p:spPr>
            <a:xfrm>
              <a:off x="2419350" y="3181350"/>
              <a:ext cx="309880" cy="521970"/>
            </a:xfrm>
            <a:prstGeom prst="rect">
              <a:avLst/>
            </a:prstGeom>
            <a:noFill/>
            <a:ln w="9525">
              <a:noFill/>
            </a:ln>
          </p:spPr>
          <p:txBody>
            <a:bodyPr wrap="none" anchor="t" anchorCtr="0">
              <a:spAutoFit/>
            </a:bodyPr>
            <a:lstStyle/>
            <a:p>
              <a:endParaRPr lang="zh-CN" altLang="en-US" sz="2800" b="1" dirty="0">
                <a:solidFill>
                  <a:srgbClr val="595959"/>
                </a:solidFill>
                <a:latin typeface="Microsoft YaHei Light" panose="020B0502040204020203" pitchFamily="34" charset="-122"/>
                <a:ea typeface="Microsoft YaHei Light" panose="020B0502040204020203" pitchFamily="34" charset="-122"/>
              </a:endParaRPr>
            </a:p>
          </p:txBody>
        </p:sp>
        <p:sp>
          <p:nvSpPr>
            <p:cNvPr id="10" name="文本框 18"/>
            <p:cNvSpPr txBox="1"/>
            <p:nvPr/>
          </p:nvSpPr>
          <p:spPr>
            <a:xfrm>
              <a:off x="2153920" y="2114205"/>
              <a:ext cx="3954145" cy="1569096"/>
            </a:xfrm>
            <a:prstGeom prst="rect">
              <a:avLst/>
            </a:prstGeom>
            <a:noFill/>
            <a:ln w="9525">
              <a:noFill/>
            </a:ln>
          </p:spPr>
          <p:txBody>
            <a:bodyPr wrap="square" anchor="t" anchorCtr="0">
              <a:spAutoFit/>
            </a:bodyPr>
            <a:lstStyle/>
            <a:p>
              <a:pPr algn="ctr"/>
              <a:r>
                <a:rPr lang="en-US" altLang="zh-CN" sz="4800" b="1" dirty="0">
                  <a:solidFill>
                    <a:schemeClr val="tx1">
                      <a:lumMod val="75000"/>
                      <a:lumOff val="25000"/>
                    </a:schemeClr>
                  </a:solidFill>
                  <a:effectLst>
                    <a:outerShdw blurRad="50800" dist="38100" dir="5400000" algn="t" rotWithShape="0">
                      <a:prstClr val="black">
                        <a:alpha val="40000"/>
                      </a:prstClr>
                    </a:outerShdw>
                  </a:effectLst>
                  <a:latin typeface="Arial" panose="020B0604020202020204" pitchFamily="34" charset="0"/>
                  <a:ea typeface="+mj-ea"/>
                  <a:cs typeface="+mj-cs"/>
                  <a:sym typeface="+mn-ea"/>
                </a:rPr>
                <a:t>Directed Graph</a:t>
              </a:r>
              <a:endParaRPr lang="en-US" altLang="zh-CN" sz="4800" b="1" dirty="0">
                <a:solidFill>
                  <a:schemeClr val="tx1">
                    <a:lumMod val="75000"/>
                    <a:lumOff val="25000"/>
                  </a:schemeClr>
                </a:solidFill>
                <a:effectLst>
                  <a:outerShdw blurRad="50800" dist="38100" dir="5400000" algn="t" rotWithShape="0">
                    <a:prstClr val="black">
                      <a:alpha val="40000"/>
                    </a:prstClr>
                  </a:outerShdw>
                </a:effectLst>
                <a:latin typeface="Arial" panose="020B0604020202020204" pitchFamily="34" charset="0"/>
                <a:ea typeface="+mj-ea"/>
                <a:cs typeface="+mj-cs"/>
                <a:sym typeface="+mn-ea"/>
              </a:endParaRPr>
            </a:p>
          </p:txBody>
        </p:sp>
      </p:grpSp>
      <p:sp>
        <p:nvSpPr>
          <p:cNvPr id="20" name="Text Box 19"/>
          <p:cNvSpPr txBox="1"/>
          <p:nvPr/>
        </p:nvSpPr>
        <p:spPr>
          <a:xfrm>
            <a:off x="1461770" y="2842260"/>
            <a:ext cx="8129270" cy="1198880"/>
          </a:xfrm>
          <a:prstGeom prst="rect">
            <a:avLst/>
          </a:prstGeom>
          <a:noFill/>
        </p:spPr>
        <p:txBody>
          <a:bodyPr wrap="none" rtlCol="0" anchor="t">
            <a:spAutoFit/>
          </a:bodyPr>
          <a:lstStyle/>
          <a:p>
            <a:pPr>
              <a:buFont typeface="Wingdings" panose="05000000000000000000" charset="0"/>
            </a:pPr>
            <a:r>
              <a:rPr lang="en-US" sz="2400" dirty="0">
                <a:latin typeface="ft anima" charset="0"/>
                <a:ea typeface="Microsoft YaHei Light" panose="020B0502040204020203" pitchFamily="34" charset="-122"/>
                <a:cs typeface="ft anima" charset="0"/>
                <a:sym typeface="+mn-ea"/>
              </a:rPr>
              <a:t>A graph is a directed graph when the pair of vertices</a:t>
            </a:r>
            <a:endParaRPr lang="en-US" sz="2400" dirty="0">
              <a:latin typeface="ft anima" charset="0"/>
              <a:ea typeface="Microsoft YaHei Light" panose="020B0502040204020203" pitchFamily="34" charset="-122"/>
              <a:cs typeface="ft anima" charset="0"/>
              <a:sym typeface="+mn-ea"/>
            </a:endParaRPr>
          </a:p>
          <a:p>
            <a:pPr>
              <a:buFont typeface="Wingdings" panose="05000000000000000000" charset="0"/>
            </a:pPr>
            <a:r>
              <a:rPr lang="en-US" sz="2400" dirty="0">
                <a:latin typeface="ft anima" charset="0"/>
                <a:ea typeface="Microsoft YaHei Light" panose="020B0502040204020203" pitchFamily="34" charset="-122"/>
                <a:cs typeface="ft anima" charset="0"/>
                <a:sym typeface="+mn-ea"/>
              </a:rPr>
              <a:t> representing any edge by an ordered or a direct pair</a:t>
            </a:r>
            <a:endParaRPr lang="en-US" sz="2400" dirty="0">
              <a:latin typeface="ft anima" charset="0"/>
              <a:ea typeface="Microsoft YaHei Light" panose="020B0502040204020203" pitchFamily="34" charset="-122"/>
              <a:cs typeface="ft anima" charset="0"/>
              <a:sym typeface="+mn-ea"/>
            </a:endParaRPr>
          </a:p>
          <a:p>
            <a:pPr>
              <a:buFont typeface="Wingdings" panose="05000000000000000000" charset="0"/>
            </a:pPr>
            <a:r>
              <a:rPr lang="en-US" sz="2400" dirty="0">
                <a:latin typeface="ft anima" charset="0"/>
                <a:ea typeface="Microsoft YaHei Light" panose="020B0502040204020203" pitchFamily="34" charset="-122"/>
                <a:cs typeface="ft anima" charset="0"/>
                <a:sym typeface="+mn-ea"/>
              </a:rPr>
              <a:t> (V</a:t>
            </a:r>
            <a:r>
              <a:rPr lang="en-US" sz="2400" baseline="-25000" dirty="0">
                <a:latin typeface="ft anima" charset="0"/>
                <a:ea typeface="Microsoft YaHei Light" panose="020B0502040204020203" pitchFamily="34" charset="-122"/>
                <a:cs typeface="ft anima" charset="0"/>
                <a:sym typeface="+mn-ea"/>
              </a:rPr>
              <a:t>1, </a:t>
            </a:r>
            <a:r>
              <a:rPr lang="en-US" sz="2400" dirty="0">
                <a:latin typeface="ft anima" charset="0"/>
                <a:ea typeface="Microsoft YaHei Light" panose="020B0502040204020203" pitchFamily="34" charset="-122"/>
                <a:cs typeface="ft anima" charset="0"/>
                <a:sym typeface="+mn-ea"/>
              </a:rPr>
              <a:t>V</a:t>
            </a:r>
            <a:r>
              <a:rPr lang="en-US" sz="2400" baseline="-25000" dirty="0">
                <a:latin typeface="ft anima" charset="0"/>
                <a:ea typeface="Microsoft YaHei Light" panose="020B0502040204020203" pitchFamily="34" charset="-122"/>
                <a:cs typeface="ft anima" charset="0"/>
                <a:sym typeface="+mn-ea"/>
              </a:rPr>
              <a:t>2</a:t>
            </a:r>
            <a:r>
              <a:rPr lang="en-US" sz="2400" dirty="0">
                <a:latin typeface="ft anima" charset="0"/>
                <a:ea typeface="Microsoft YaHei Light" panose="020B0502040204020203" pitchFamily="34" charset="-122"/>
                <a:cs typeface="ft anima" charset="0"/>
                <a:sym typeface="+mn-ea"/>
              </a:rPr>
              <a:t>), where V</a:t>
            </a:r>
            <a:r>
              <a:rPr lang="en-US" sz="2400" baseline="-25000" dirty="0">
                <a:latin typeface="ft anima" charset="0"/>
                <a:ea typeface="Microsoft YaHei Light" panose="020B0502040204020203" pitchFamily="34" charset="-122"/>
                <a:cs typeface="ft anima" charset="0"/>
                <a:sym typeface="+mn-ea"/>
              </a:rPr>
              <a:t>1 </a:t>
            </a:r>
            <a:r>
              <a:rPr lang="en-US" sz="2400" dirty="0">
                <a:latin typeface="ft anima" charset="0"/>
                <a:ea typeface="Microsoft YaHei Light" panose="020B0502040204020203" pitchFamily="34" charset="-122"/>
                <a:cs typeface="ft anima" charset="0"/>
                <a:sym typeface="+mn-ea"/>
              </a:rPr>
              <a:t>is the tail and V</a:t>
            </a:r>
            <a:r>
              <a:rPr lang="en-US" sz="2400" baseline="-25000" dirty="0">
                <a:latin typeface="ft anima" charset="0"/>
                <a:ea typeface="Microsoft YaHei Light" panose="020B0502040204020203" pitchFamily="34" charset="-122"/>
                <a:cs typeface="ft anima" charset="0"/>
                <a:sym typeface="+mn-ea"/>
              </a:rPr>
              <a:t>2 </a:t>
            </a:r>
            <a:r>
              <a:rPr lang="en-US" sz="2400" dirty="0">
                <a:latin typeface="ft anima" charset="0"/>
                <a:ea typeface="Microsoft YaHei Light" panose="020B0502040204020203" pitchFamily="34" charset="-122"/>
                <a:cs typeface="ft anima" charset="0"/>
                <a:sym typeface="+mn-ea"/>
              </a:rPr>
              <a:t>is the head of the edge.</a:t>
            </a:r>
            <a:endParaRPr lang="en-US" sz="2400" dirty="0">
              <a:latin typeface="Microsoft YaHei Light" panose="020B0502040204020203" pitchFamily="34" charset="-122"/>
              <a:ea typeface="Microsoft YaHei Light" panose="020B0502040204020203" pitchFamily="34" charset="-122"/>
            </a:endParaRPr>
          </a:p>
        </p:txBody>
      </p:sp>
      <p:pic>
        <p:nvPicPr>
          <p:cNvPr id="21" name="Picture 20" descr="axxsxcswqe213123"/>
          <p:cNvPicPr>
            <a:picLocks noChangeAspect="1"/>
          </p:cNvPicPr>
          <p:nvPr/>
        </p:nvPicPr>
        <p:blipFill>
          <a:blip r:embed="rId1"/>
          <a:stretch>
            <a:fillRect/>
          </a:stretch>
        </p:blipFill>
        <p:spPr>
          <a:xfrm>
            <a:off x="2908935" y="3201035"/>
            <a:ext cx="3315335" cy="2499360"/>
          </a:xfrm>
          <a:prstGeom prst="rect">
            <a:avLst/>
          </a:prstGeom>
        </p:spPr>
      </p:pic>
      <p:sp>
        <p:nvSpPr>
          <p:cNvPr id="22" name="Text Box 21"/>
          <p:cNvSpPr txBox="1"/>
          <p:nvPr/>
        </p:nvSpPr>
        <p:spPr>
          <a:xfrm>
            <a:off x="3259455" y="4200525"/>
            <a:ext cx="2614295" cy="460375"/>
          </a:xfrm>
          <a:prstGeom prst="rect">
            <a:avLst/>
          </a:prstGeom>
          <a:noFill/>
        </p:spPr>
        <p:txBody>
          <a:bodyPr wrap="none" rtlCol="0" anchor="t">
            <a:spAutoFit/>
          </a:bodyPr>
          <a:lstStyle/>
          <a:p>
            <a:pPr algn="ctr">
              <a:buFont typeface="Wingdings" panose="05000000000000000000" charset="0"/>
            </a:pPr>
            <a:r>
              <a:rPr lang="en-US" sz="2400" b="1" dirty="0">
                <a:latin typeface="ft anima" charset="0"/>
                <a:ea typeface="Microsoft YaHei Light" panose="020B0502040204020203" pitchFamily="34" charset="-122"/>
                <a:cs typeface="ft anima" charset="0"/>
                <a:sym typeface="+mn-ea"/>
              </a:rPr>
              <a:t>V</a:t>
            </a:r>
            <a:r>
              <a:rPr lang="en-US" sz="2400" b="1" baseline="-25000" dirty="0">
                <a:latin typeface="ft anima" charset="0"/>
                <a:ea typeface="Microsoft YaHei Light" panose="020B0502040204020203" pitchFamily="34" charset="-122"/>
                <a:cs typeface="ft anima" charset="0"/>
                <a:sym typeface="+mn-ea"/>
              </a:rPr>
              <a:t>1                            </a:t>
            </a:r>
            <a:r>
              <a:rPr lang="en-US" sz="2400" b="1" dirty="0">
                <a:latin typeface="ft anima" charset="0"/>
                <a:ea typeface="Microsoft YaHei Light" panose="020B0502040204020203" pitchFamily="34" charset="-122"/>
                <a:cs typeface="ft anima" charset="0"/>
                <a:sym typeface="+mn-ea"/>
              </a:rPr>
              <a:t>V</a:t>
            </a:r>
            <a:r>
              <a:rPr lang="en-US" sz="2400" b="1" baseline="-25000" dirty="0">
                <a:latin typeface="ft anima" charset="0"/>
                <a:ea typeface="Microsoft YaHei Light" panose="020B0502040204020203" pitchFamily="34" charset="-122"/>
                <a:cs typeface="ft anima" charset="0"/>
                <a:sym typeface="+mn-ea"/>
              </a:rPr>
              <a:t>2</a:t>
            </a:r>
            <a:endParaRPr lang="en-US" sz="2400" b="1" dirty="0">
              <a:latin typeface="Microsoft YaHei Light" panose="020B0502040204020203" pitchFamily="34" charset="-122"/>
              <a:ea typeface="Microsoft YaHei Light" panose="020B0502040204020203" pitchFamily="34" charset="-122"/>
            </a:endParaRPr>
          </a:p>
        </p:txBody>
      </p:sp>
      <p:sp>
        <p:nvSpPr>
          <p:cNvPr id="23" name="Text Box 22"/>
          <p:cNvSpPr txBox="1"/>
          <p:nvPr/>
        </p:nvSpPr>
        <p:spPr>
          <a:xfrm>
            <a:off x="1461770" y="5031105"/>
            <a:ext cx="7674610" cy="460375"/>
          </a:xfrm>
          <a:prstGeom prst="rect">
            <a:avLst/>
          </a:prstGeom>
          <a:noFill/>
        </p:spPr>
        <p:txBody>
          <a:bodyPr wrap="none" rtlCol="0" anchor="t">
            <a:spAutoFit/>
          </a:bodyPr>
          <a:lstStyle/>
          <a:p>
            <a:pPr algn="l"/>
            <a:r>
              <a:rPr lang="en-US" sz="2400" dirty="0">
                <a:latin typeface="ft anima" charset="0"/>
                <a:ea typeface="Microsoft YaHei Light" panose="020B0502040204020203" pitchFamily="34" charset="-122"/>
                <a:cs typeface="ft anima" charset="0"/>
                <a:sym typeface="+mn-ea"/>
              </a:rPr>
              <a:t>Thus (V</a:t>
            </a:r>
            <a:r>
              <a:rPr lang="en-US" sz="2400" baseline="-25000" dirty="0">
                <a:latin typeface="ft anima" charset="0"/>
                <a:ea typeface="Microsoft YaHei Light" panose="020B0502040204020203" pitchFamily="34" charset="-122"/>
                <a:cs typeface="ft anima" charset="0"/>
                <a:sym typeface="+mn-ea"/>
              </a:rPr>
              <a:t>1, </a:t>
            </a:r>
            <a:r>
              <a:rPr lang="en-US" sz="2400" dirty="0">
                <a:latin typeface="ft anima" charset="0"/>
                <a:ea typeface="Microsoft YaHei Light" panose="020B0502040204020203" pitchFamily="34" charset="-122"/>
                <a:cs typeface="ft anima" charset="0"/>
                <a:sym typeface="+mn-ea"/>
              </a:rPr>
              <a:t>V</a:t>
            </a:r>
            <a:r>
              <a:rPr lang="en-US" sz="2400" baseline="-25000" dirty="0">
                <a:latin typeface="ft anima" charset="0"/>
                <a:ea typeface="Microsoft YaHei Light" panose="020B0502040204020203" pitchFamily="34" charset="-122"/>
                <a:cs typeface="ft anima" charset="0"/>
                <a:sym typeface="+mn-ea"/>
              </a:rPr>
              <a:t>2</a:t>
            </a:r>
            <a:r>
              <a:rPr lang="en-US" sz="2400" dirty="0">
                <a:latin typeface="ft anima" charset="0"/>
                <a:ea typeface="Microsoft YaHei Light" panose="020B0502040204020203" pitchFamily="34" charset="-122"/>
                <a:cs typeface="ft anima" charset="0"/>
                <a:sym typeface="+mn-ea"/>
              </a:rPr>
              <a:t>) and (</a:t>
            </a:r>
            <a:r>
              <a:rPr lang="en-US" sz="2400" baseline="-25000" dirty="0">
                <a:latin typeface="ft anima" charset="0"/>
                <a:ea typeface="Microsoft YaHei Light" panose="020B0502040204020203" pitchFamily="34" charset="-122"/>
                <a:cs typeface="ft anima" charset="0"/>
                <a:sym typeface="+mn-ea"/>
              </a:rPr>
              <a:t> </a:t>
            </a:r>
            <a:r>
              <a:rPr lang="en-US" sz="2400" dirty="0">
                <a:latin typeface="ft anima" charset="0"/>
                <a:ea typeface="Microsoft YaHei Light" panose="020B0502040204020203" pitchFamily="34" charset="-122"/>
                <a:cs typeface="ft anima" charset="0"/>
                <a:sym typeface="+mn-ea"/>
              </a:rPr>
              <a:t>V</a:t>
            </a:r>
            <a:r>
              <a:rPr lang="en-US" sz="2400" baseline="-25000" dirty="0">
                <a:latin typeface="ft anima" charset="0"/>
                <a:ea typeface="Microsoft YaHei Light" panose="020B0502040204020203" pitchFamily="34" charset="-122"/>
                <a:cs typeface="ft anima" charset="0"/>
                <a:sym typeface="+mn-ea"/>
              </a:rPr>
              <a:t>2, </a:t>
            </a:r>
            <a:r>
              <a:rPr lang="en-US" sz="2400" dirty="0">
                <a:latin typeface="ft anima" charset="0"/>
                <a:ea typeface="Microsoft YaHei Light" panose="020B0502040204020203" pitchFamily="34" charset="-122"/>
                <a:cs typeface="ft anima" charset="0"/>
                <a:sym typeface="+mn-ea"/>
              </a:rPr>
              <a:t>V</a:t>
            </a:r>
            <a:r>
              <a:rPr lang="en-US" sz="2400" baseline="-25000" dirty="0">
                <a:latin typeface="ft anima" charset="0"/>
                <a:ea typeface="Microsoft YaHei Light" panose="020B0502040204020203" pitchFamily="34" charset="-122"/>
                <a:cs typeface="ft anima" charset="0"/>
                <a:sym typeface="+mn-ea"/>
              </a:rPr>
              <a:t>1,</a:t>
            </a:r>
            <a:r>
              <a:rPr lang="en-US" sz="2400" dirty="0">
                <a:latin typeface="ft anima" charset="0"/>
                <a:ea typeface="Microsoft YaHei Light" panose="020B0502040204020203" pitchFamily="34" charset="-122"/>
                <a:cs typeface="ft anima" charset="0"/>
                <a:sym typeface="+mn-ea"/>
              </a:rPr>
              <a:t>) represent two differant edges.</a:t>
            </a:r>
            <a:endParaRPr lang="en-US" sz="2400" dirty="0">
              <a:latin typeface="Microsoft YaHei Light" panose="020B0502040204020203" pitchFamily="34" charset="-122"/>
              <a:ea typeface="Microsoft YaHei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 name="Picture 7" descr="directed"/>
          <p:cNvPicPr>
            <a:picLocks noChangeAspect="1"/>
          </p:cNvPicPr>
          <p:nvPr/>
        </p:nvPicPr>
        <p:blipFill>
          <a:blip r:embed="rId1"/>
          <a:stretch>
            <a:fillRect/>
          </a:stretch>
        </p:blipFill>
        <p:spPr>
          <a:xfrm>
            <a:off x="812165" y="-710565"/>
            <a:ext cx="10567035" cy="7964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0"/>
          <p:cNvGrpSpPr/>
          <p:nvPr/>
        </p:nvGrpSpPr>
        <p:grpSpPr>
          <a:xfrm>
            <a:off x="6350000" y="2127250"/>
            <a:ext cx="5480050" cy="1699669"/>
            <a:chOff x="6349984" y="2126687"/>
            <a:chExt cx="5479884" cy="1700758"/>
          </a:xfrm>
        </p:grpSpPr>
        <p:sp>
          <p:nvSpPr>
            <p:cNvPr id="11275" name="矩形 8"/>
            <p:cNvSpPr/>
            <p:nvPr/>
          </p:nvSpPr>
          <p:spPr>
            <a:xfrm>
              <a:off x="6388084" y="3490044"/>
              <a:ext cx="5441784" cy="337401"/>
            </a:xfrm>
            <a:prstGeom prst="rect">
              <a:avLst/>
            </a:prstGeom>
            <a:noFill/>
            <a:ln w="9525">
              <a:noFill/>
            </a:ln>
          </p:spPr>
          <p:txBody>
            <a:bodyPr anchor="t" anchorCtr="0">
              <a:spAutoFit/>
            </a:bodyPr>
            <a:lstStyle/>
            <a:p>
              <a:endParaRPr lang="zh-CN" altLang="zh-CN" sz="1600" dirty="0">
                <a:latin typeface="Microsoft YaHei Light" panose="020B0502040204020203" pitchFamily="34" charset="-122"/>
                <a:ea typeface="Microsoft YaHei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lstStyle/>
            <a:p>
              <a:endParaRPr lang="zh-CN" altLang="en-US" sz="2800" dirty="0">
                <a:latin typeface="Microsoft YaHei Light" panose="020B0502040204020203" pitchFamily="34" charset="-122"/>
                <a:ea typeface="Microsoft YaHei Light" panose="020B0502040204020203" pitchFamily="34" charset="-122"/>
              </a:endParaRPr>
            </a:p>
          </p:txBody>
        </p:sp>
        <p:sp>
          <p:nvSpPr>
            <p:cNvPr id="11277" name="矩形 10"/>
            <p:cNvSpPr/>
            <p:nvPr/>
          </p:nvSpPr>
          <p:spPr>
            <a:xfrm>
              <a:off x="6349984" y="2126687"/>
              <a:ext cx="309871" cy="645573"/>
            </a:xfrm>
            <a:prstGeom prst="rect">
              <a:avLst/>
            </a:prstGeom>
            <a:noFill/>
            <a:ln w="9525">
              <a:noFill/>
            </a:ln>
          </p:spPr>
          <p:txBody>
            <a:bodyPr wrap="none" anchor="t" anchorCtr="0">
              <a:spAutoFit/>
            </a:bodyPr>
            <a:lstStyle/>
            <a:p>
              <a:endParaRPr lang="zh-CN" altLang="en-US" sz="3600" dirty="0">
                <a:latin typeface="Microsoft YaHei Light" panose="020B0502040204020203" pitchFamily="34" charset="-122"/>
                <a:ea typeface="Microsoft YaHei Light" panose="020B0502040204020203" pitchFamily="34" charset="-122"/>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Microsoft YaHei Light" panose="020B0502040204020203" pitchFamily="34" charset="-122"/>
                <a:ea typeface="Microsoft YaHei Light" panose="020B0502040204020203" pitchFamily="34" charset="-122"/>
              </a:rPr>
            </a:fld>
            <a:endParaRPr lang="zh-CN" altLang="en-US" sz="1200" dirty="0">
              <a:solidFill>
                <a:schemeClr val="bg1"/>
              </a:solidFill>
              <a:latin typeface="Microsoft YaHei Light" panose="020B0502040204020203" pitchFamily="34" charset="-122"/>
              <a:ea typeface="Microsoft YaHei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262892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1152246" y="11976"/>
              <a:ext cx="309883" cy="368300"/>
            </a:xfrm>
            <a:prstGeom prst="rect">
              <a:avLst/>
            </a:prstGeom>
            <a:noFill/>
            <a:ln w="9525">
              <a:noFill/>
            </a:ln>
          </p:spPr>
          <p:txBody>
            <a:bodyPr wrap="none" anchor="t" anchorCtr="0">
              <a:spAutoFit/>
            </a:bodyPr>
            <a:lstStyle/>
            <a:p>
              <a:pPr algn="ctr"/>
              <a:endParaRPr lang="zh-CN" altLang="en-US" dirty="0">
                <a:solidFill>
                  <a:schemeClr val="bg1"/>
                </a:solidFill>
                <a:latin typeface="Microsoft YaHei Light" panose="020B0502040204020203" pitchFamily="34" charset="-122"/>
                <a:ea typeface="Microsoft YaHei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sp>
          <p:nvSpPr>
            <p:cNvPr id="11283" name="文本框 17"/>
            <p:cNvSpPr txBox="1"/>
            <p:nvPr/>
          </p:nvSpPr>
          <p:spPr>
            <a:xfrm>
              <a:off x="7110076"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grpSp>
      <p:grpSp>
        <p:nvGrpSpPr>
          <p:cNvPr id="8193" name="组合 1"/>
          <p:cNvGrpSpPr/>
          <p:nvPr/>
        </p:nvGrpSpPr>
        <p:grpSpPr>
          <a:xfrm>
            <a:off x="-16510" y="576263"/>
            <a:ext cx="12225020" cy="1913431"/>
            <a:chOff x="0" y="1801022"/>
            <a:chExt cx="12225019" cy="1914219"/>
          </a:xfrm>
        </p:grpSpPr>
        <p:sp>
          <p:nvSpPr>
            <p:cNvPr id="14" name="矩形 13"/>
            <p:cNvSpPr/>
            <p:nvPr/>
          </p:nvSpPr>
          <p:spPr>
            <a:xfrm>
              <a:off x="0" y="2114550"/>
              <a:ext cx="241935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4"/>
            <p:cNvSpPr/>
            <p:nvPr/>
          </p:nvSpPr>
          <p:spPr>
            <a:xfrm>
              <a:off x="6240779" y="2114550"/>
              <a:ext cx="598424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6" name="文本框 15"/>
            <p:cNvSpPr txBox="1"/>
            <p:nvPr/>
          </p:nvSpPr>
          <p:spPr>
            <a:xfrm>
              <a:off x="928392" y="2145090"/>
              <a:ext cx="309880" cy="1569096"/>
            </a:xfrm>
            <a:prstGeom prst="rect">
              <a:avLst/>
            </a:prstGeom>
            <a:noFill/>
            <a:ln w="9525">
              <a:noFill/>
            </a:ln>
          </p:spPr>
          <p:txBody>
            <a:bodyPr wrap="none" anchor="t" anchorCtr="0">
              <a:spAutoFit/>
            </a:bodyPr>
            <a:lstStyle/>
            <a:p>
              <a:endParaRPr lang="zh-CN" altLang="en-US" sz="9600" dirty="0">
                <a:solidFill>
                  <a:schemeClr val="bg1"/>
                </a:solidFill>
                <a:latin typeface="Microsoft YaHei Light" panose="020B0502040204020203" pitchFamily="34" charset="-122"/>
                <a:ea typeface="Microsoft YaHei Light" panose="020B0502040204020203" pitchFamily="34" charset="-122"/>
              </a:endParaRPr>
            </a:p>
          </p:txBody>
        </p:sp>
        <p:sp>
          <p:nvSpPr>
            <p:cNvPr id="8197" name="文本框 16"/>
            <p:cNvSpPr txBox="1"/>
            <p:nvPr/>
          </p:nvSpPr>
          <p:spPr>
            <a:xfrm>
              <a:off x="2419350" y="1801022"/>
              <a:ext cx="4205605" cy="1015148"/>
            </a:xfrm>
            <a:prstGeom prst="rect">
              <a:avLst/>
            </a:prstGeom>
            <a:noFill/>
            <a:ln w="9525">
              <a:noFill/>
            </a:ln>
          </p:spPr>
          <p:txBody>
            <a:bodyPr wrap="square" anchor="t" anchorCtr="0">
              <a:spAutoFit/>
            </a:bodyPr>
            <a:lstStyle/>
            <a:p>
              <a:pPr defTabSz="914400"/>
              <a:endParaRPr lang="en-US" altLang="zh-CN" sz="6000" dirty="0">
                <a:solidFill>
                  <a:srgbClr val="595959"/>
                </a:solidFill>
                <a:latin typeface="Microsoft YaHei Light" panose="020B0502040204020203" pitchFamily="34" charset="-122"/>
                <a:ea typeface="Microsoft YaHei Light" panose="020B0502040204020203" pitchFamily="34" charset="-122"/>
              </a:endParaRPr>
            </a:p>
          </p:txBody>
        </p:sp>
        <p:sp>
          <p:nvSpPr>
            <p:cNvPr id="8198" name="文本框 17"/>
            <p:cNvSpPr txBox="1"/>
            <p:nvPr/>
          </p:nvSpPr>
          <p:spPr>
            <a:xfrm>
              <a:off x="2419350" y="3181350"/>
              <a:ext cx="309880" cy="521970"/>
            </a:xfrm>
            <a:prstGeom prst="rect">
              <a:avLst/>
            </a:prstGeom>
            <a:noFill/>
            <a:ln w="9525">
              <a:noFill/>
            </a:ln>
          </p:spPr>
          <p:txBody>
            <a:bodyPr wrap="none" anchor="t" anchorCtr="0">
              <a:spAutoFit/>
            </a:bodyPr>
            <a:lstStyle/>
            <a:p>
              <a:endParaRPr lang="zh-CN" altLang="en-US" sz="2800" b="1" dirty="0">
                <a:solidFill>
                  <a:srgbClr val="595959"/>
                </a:solidFill>
                <a:latin typeface="Microsoft YaHei Light" panose="020B0502040204020203" pitchFamily="34" charset="-122"/>
                <a:ea typeface="Microsoft YaHei Light" panose="020B0502040204020203" pitchFamily="34" charset="-122"/>
              </a:endParaRPr>
            </a:p>
          </p:txBody>
        </p:sp>
      </p:grpSp>
      <p:grpSp>
        <p:nvGrpSpPr>
          <p:cNvPr id="3" name="组合 1"/>
          <p:cNvGrpSpPr/>
          <p:nvPr/>
        </p:nvGrpSpPr>
        <p:grpSpPr>
          <a:xfrm>
            <a:off x="-16510" y="576263"/>
            <a:ext cx="12225020" cy="1913431"/>
            <a:chOff x="0" y="1801022"/>
            <a:chExt cx="12225019" cy="1914219"/>
          </a:xfrm>
        </p:grpSpPr>
        <p:sp>
          <p:nvSpPr>
            <p:cNvPr id="4" name="矩形 13"/>
            <p:cNvSpPr/>
            <p:nvPr/>
          </p:nvSpPr>
          <p:spPr>
            <a:xfrm>
              <a:off x="0" y="2114550"/>
              <a:ext cx="241935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矩形 14"/>
            <p:cNvSpPr/>
            <p:nvPr/>
          </p:nvSpPr>
          <p:spPr>
            <a:xfrm>
              <a:off x="6240779" y="2114550"/>
              <a:ext cx="598424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文本框 15"/>
            <p:cNvSpPr txBox="1"/>
            <p:nvPr/>
          </p:nvSpPr>
          <p:spPr>
            <a:xfrm>
              <a:off x="928392" y="2145090"/>
              <a:ext cx="309880" cy="1569096"/>
            </a:xfrm>
            <a:prstGeom prst="rect">
              <a:avLst/>
            </a:prstGeom>
            <a:noFill/>
            <a:ln w="9525">
              <a:noFill/>
            </a:ln>
          </p:spPr>
          <p:txBody>
            <a:bodyPr wrap="none" anchor="t" anchorCtr="0">
              <a:spAutoFit/>
            </a:bodyPr>
            <a:lstStyle/>
            <a:p>
              <a:endParaRPr lang="zh-CN" altLang="en-US" sz="9600" dirty="0">
                <a:solidFill>
                  <a:schemeClr val="bg1"/>
                </a:solidFill>
                <a:latin typeface="Microsoft YaHei Light" panose="020B0502040204020203" pitchFamily="34" charset="-122"/>
                <a:ea typeface="Microsoft YaHei Light" panose="020B0502040204020203" pitchFamily="34" charset="-122"/>
              </a:endParaRPr>
            </a:p>
          </p:txBody>
        </p:sp>
        <p:sp>
          <p:nvSpPr>
            <p:cNvPr id="8" name="文本框 16"/>
            <p:cNvSpPr txBox="1"/>
            <p:nvPr/>
          </p:nvSpPr>
          <p:spPr>
            <a:xfrm>
              <a:off x="2419350" y="1801022"/>
              <a:ext cx="4205605" cy="1015148"/>
            </a:xfrm>
            <a:prstGeom prst="rect">
              <a:avLst/>
            </a:prstGeom>
            <a:noFill/>
            <a:ln w="9525">
              <a:noFill/>
            </a:ln>
          </p:spPr>
          <p:txBody>
            <a:bodyPr wrap="square" anchor="t" anchorCtr="0">
              <a:spAutoFit/>
            </a:bodyPr>
            <a:lstStyle/>
            <a:p>
              <a:pPr defTabSz="914400"/>
              <a:endParaRPr lang="zh-CN" altLang="en-US" sz="6000" dirty="0">
                <a:solidFill>
                  <a:srgbClr val="595959"/>
                </a:solidFill>
                <a:latin typeface="Microsoft YaHei Light" panose="020B0502040204020203" pitchFamily="34" charset="-122"/>
                <a:ea typeface="Microsoft YaHei Light" panose="020B0502040204020203" pitchFamily="34" charset="-122"/>
              </a:endParaRPr>
            </a:p>
          </p:txBody>
        </p:sp>
        <p:sp>
          <p:nvSpPr>
            <p:cNvPr id="9" name="文本框 17"/>
            <p:cNvSpPr txBox="1"/>
            <p:nvPr/>
          </p:nvSpPr>
          <p:spPr>
            <a:xfrm>
              <a:off x="2419350" y="3181350"/>
              <a:ext cx="309880" cy="521970"/>
            </a:xfrm>
            <a:prstGeom prst="rect">
              <a:avLst/>
            </a:prstGeom>
            <a:noFill/>
            <a:ln w="9525">
              <a:noFill/>
            </a:ln>
          </p:spPr>
          <p:txBody>
            <a:bodyPr wrap="none" anchor="t" anchorCtr="0">
              <a:spAutoFit/>
            </a:bodyPr>
            <a:lstStyle/>
            <a:p>
              <a:endParaRPr lang="zh-CN" altLang="en-US" sz="2800" b="1" dirty="0">
                <a:solidFill>
                  <a:srgbClr val="595959"/>
                </a:solidFill>
                <a:latin typeface="Microsoft YaHei Light" panose="020B0502040204020203" pitchFamily="34" charset="-122"/>
                <a:ea typeface="Microsoft YaHei Light" panose="020B0502040204020203" pitchFamily="34" charset="-122"/>
              </a:endParaRPr>
            </a:p>
          </p:txBody>
        </p:sp>
        <p:sp>
          <p:nvSpPr>
            <p:cNvPr id="10" name="文本框 18"/>
            <p:cNvSpPr txBox="1"/>
            <p:nvPr/>
          </p:nvSpPr>
          <p:spPr>
            <a:xfrm>
              <a:off x="2324735" y="2144698"/>
              <a:ext cx="3954145" cy="1569096"/>
            </a:xfrm>
            <a:prstGeom prst="rect">
              <a:avLst/>
            </a:prstGeom>
            <a:noFill/>
            <a:ln w="9525">
              <a:noFill/>
            </a:ln>
          </p:spPr>
          <p:txBody>
            <a:bodyPr wrap="square" anchor="t" anchorCtr="0">
              <a:spAutoFit/>
            </a:bodyPr>
            <a:lstStyle/>
            <a:p>
              <a:pPr algn="ctr"/>
              <a:r>
                <a:rPr lang="en-US" altLang="zh-CN" sz="4800" b="1" dirty="0">
                  <a:solidFill>
                    <a:schemeClr val="tx1">
                      <a:lumMod val="75000"/>
                      <a:lumOff val="25000"/>
                    </a:schemeClr>
                  </a:solidFill>
                  <a:effectLst>
                    <a:outerShdw blurRad="50800" dist="38100" dir="5400000" algn="t" rotWithShape="0">
                      <a:prstClr val="black">
                        <a:alpha val="40000"/>
                      </a:prstClr>
                    </a:outerShdw>
                  </a:effectLst>
                  <a:latin typeface="Arial" panose="020B0604020202020204" pitchFamily="34" charset="0"/>
                  <a:ea typeface="+mj-ea"/>
                  <a:cs typeface="+mj-cs"/>
                  <a:sym typeface="+mn-ea"/>
                </a:rPr>
                <a:t>UN-Directed Graph</a:t>
              </a:r>
              <a:endParaRPr lang="en-US" altLang="zh-CN" sz="4800" b="1" dirty="0">
                <a:solidFill>
                  <a:schemeClr val="tx1">
                    <a:lumMod val="75000"/>
                    <a:lumOff val="25000"/>
                  </a:schemeClr>
                </a:solidFill>
                <a:effectLst>
                  <a:outerShdw blurRad="50800" dist="38100" dir="5400000" algn="t" rotWithShape="0">
                    <a:prstClr val="black">
                      <a:alpha val="40000"/>
                    </a:prstClr>
                  </a:outerShdw>
                </a:effectLst>
                <a:latin typeface="Arial" panose="020B0604020202020204" pitchFamily="34" charset="0"/>
                <a:ea typeface="+mj-ea"/>
                <a:cs typeface="+mj-cs"/>
                <a:sym typeface="+mn-ea"/>
              </a:endParaRPr>
            </a:p>
          </p:txBody>
        </p:sp>
      </p:grpSp>
      <p:sp>
        <p:nvSpPr>
          <p:cNvPr id="20" name="Text Box 19"/>
          <p:cNvSpPr txBox="1"/>
          <p:nvPr/>
        </p:nvSpPr>
        <p:spPr>
          <a:xfrm>
            <a:off x="1461770" y="2842260"/>
            <a:ext cx="8610600" cy="829945"/>
          </a:xfrm>
          <a:prstGeom prst="rect">
            <a:avLst/>
          </a:prstGeom>
          <a:noFill/>
        </p:spPr>
        <p:txBody>
          <a:bodyPr wrap="none" rtlCol="0" anchor="t">
            <a:spAutoFit/>
          </a:bodyPr>
          <a:lstStyle/>
          <a:p>
            <a:pPr>
              <a:buFont typeface="Wingdings" panose="05000000000000000000" charset="0"/>
            </a:pPr>
            <a:r>
              <a:rPr lang="en-US" sz="2400" dirty="0">
                <a:latin typeface="ft anima" charset="0"/>
                <a:ea typeface="Microsoft YaHei Light" panose="020B0502040204020203" pitchFamily="34" charset="-122"/>
                <a:cs typeface="ft anima" charset="0"/>
                <a:sym typeface="+mn-ea"/>
              </a:rPr>
              <a:t>A graph is called un-directed graph when the pair of vertices </a:t>
            </a:r>
            <a:endParaRPr lang="en-US" sz="2400" dirty="0">
              <a:latin typeface="ft anima" charset="0"/>
              <a:ea typeface="Microsoft YaHei Light" panose="020B0502040204020203" pitchFamily="34" charset="-122"/>
              <a:cs typeface="ft anima" charset="0"/>
              <a:sym typeface="+mn-ea"/>
            </a:endParaRPr>
          </a:p>
          <a:p>
            <a:pPr>
              <a:buFont typeface="Wingdings" panose="05000000000000000000" charset="0"/>
            </a:pPr>
            <a:r>
              <a:rPr lang="en-US" sz="2400" dirty="0">
                <a:latin typeface="ft anima" charset="0"/>
                <a:ea typeface="Microsoft YaHei Light" panose="020B0502040204020203" pitchFamily="34" charset="-122"/>
                <a:cs typeface="ft anima" charset="0"/>
                <a:sym typeface="+mn-ea"/>
              </a:rPr>
              <a:t>representing any edge is un-ordered.</a:t>
            </a:r>
            <a:endParaRPr lang="en-US" sz="2400" dirty="0">
              <a:latin typeface="Microsoft YaHei Light" panose="020B0502040204020203" pitchFamily="34" charset="-122"/>
              <a:ea typeface="Microsoft YaHei Light" panose="020B0502040204020203" pitchFamily="34" charset="-122"/>
            </a:endParaRPr>
          </a:p>
        </p:txBody>
      </p:sp>
      <p:sp>
        <p:nvSpPr>
          <p:cNvPr id="23" name="Text Box 22"/>
          <p:cNvSpPr txBox="1"/>
          <p:nvPr/>
        </p:nvSpPr>
        <p:spPr>
          <a:xfrm>
            <a:off x="2192020" y="3810635"/>
            <a:ext cx="7150100" cy="460375"/>
          </a:xfrm>
          <a:prstGeom prst="rect">
            <a:avLst/>
          </a:prstGeom>
          <a:noFill/>
        </p:spPr>
        <p:txBody>
          <a:bodyPr wrap="none" rtlCol="0" anchor="t">
            <a:spAutoFit/>
          </a:bodyPr>
          <a:lstStyle/>
          <a:p>
            <a:pPr algn="l"/>
            <a:r>
              <a:rPr lang="en-US" sz="2400" dirty="0">
                <a:latin typeface="ft anima" charset="0"/>
                <a:ea typeface="Microsoft YaHei Light" panose="020B0502040204020203" pitchFamily="34" charset="-122"/>
                <a:cs typeface="ft anima" charset="0"/>
                <a:sym typeface="+mn-ea"/>
              </a:rPr>
              <a:t>Thus (V</a:t>
            </a:r>
            <a:r>
              <a:rPr lang="en-US" sz="2400" baseline="-25000" dirty="0">
                <a:latin typeface="ft anima" charset="0"/>
                <a:ea typeface="Microsoft YaHei Light" panose="020B0502040204020203" pitchFamily="34" charset="-122"/>
                <a:cs typeface="ft anima" charset="0"/>
                <a:sym typeface="+mn-ea"/>
              </a:rPr>
              <a:t>1, </a:t>
            </a:r>
            <a:r>
              <a:rPr lang="en-US" sz="2400" dirty="0">
                <a:latin typeface="ft anima" charset="0"/>
                <a:ea typeface="Microsoft YaHei Light" panose="020B0502040204020203" pitchFamily="34" charset="-122"/>
                <a:cs typeface="ft anima" charset="0"/>
                <a:sym typeface="+mn-ea"/>
              </a:rPr>
              <a:t>V</a:t>
            </a:r>
            <a:r>
              <a:rPr lang="en-US" sz="2400" baseline="-25000" dirty="0">
                <a:latin typeface="ft anima" charset="0"/>
                <a:ea typeface="Microsoft YaHei Light" panose="020B0502040204020203" pitchFamily="34" charset="-122"/>
                <a:cs typeface="ft anima" charset="0"/>
                <a:sym typeface="+mn-ea"/>
              </a:rPr>
              <a:t>2</a:t>
            </a:r>
            <a:r>
              <a:rPr lang="en-US" sz="2400" dirty="0">
                <a:latin typeface="ft anima" charset="0"/>
                <a:ea typeface="Microsoft YaHei Light" panose="020B0502040204020203" pitchFamily="34" charset="-122"/>
                <a:cs typeface="ft anima" charset="0"/>
                <a:sym typeface="+mn-ea"/>
              </a:rPr>
              <a:t>) and (</a:t>
            </a:r>
            <a:r>
              <a:rPr lang="en-US" sz="2400" baseline="-25000" dirty="0">
                <a:latin typeface="ft anima" charset="0"/>
                <a:ea typeface="Microsoft YaHei Light" panose="020B0502040204020203" pitchFamily="34" charset="-122"/>
                <a:cs typeface="ft anima" charset="0"/>
                <a:sym typeface="+mn-ea"/>
              </a:rPr>
              <a:t> </a:t>
            </a:r>
            <a:r>
              <a:rPr lang="en-US" sz="2400" dirty="0">
                <a:latin typeface="ft anima" charset="0"/>
                <a:ea typeface="Microsoft YaHei Light" panose="020B0502040204020203" pitchFamily="34" charset="-122"/>
                <a:cs typeface="ft anima" charset="0"/>
                <a:sym typeface="+mn-ea"/>
              </a:rPr>
              <a:t>V</a:t>
            </a:r>
            <a:r>
              <a:rPr lang="en-US" sz="2400" baseline="-25000" dirty="0">
                <a:latin typeface="ft anima" charset="0"/>
                <a:ea typeface="Microsoft YaHei Light" panose="020B0502040204020203" pitchFamily="34" charset="-122"/>
                <a:cs typeface="ft anima" charset="0"/>
                <a:sym typeface="+mn-ea"/>
              </a:rPr>
              <a:t>2, </a:t>
            </a:r>
            <a:r>
              <a:rPr lang="en-US" sz="2400" dirty="0">
                <a:latin typeface="ft anima" charset="0"/>
                <a:ea typeface="Microsoft YaHei Light" panose="020B0502040204020203" pitchFamily="34" charset="-122"/>
                <a:cs typeface="ft anima" charset="0"/>
                <a:sym typeface="+mn-ea"/>
              </a:rPr>
              <a:t>V</a:t>
            </a:r>
            <a:r>
              <a:rPr lang="en-US" sz="2400" baseline="-25000" dirty="0">
                <a:latin typeface="ft anima" charset="0"/>
                <a:ea typeface="Microsoft YaHei Light" panose="020B0502040204020203" pitchFamily="34" charset="-122"/>
                <a:cs typeface="ft anima" charset="0"/>
                <a:sym typeface="+mn-ea"/>
              </a:rPr>
              <a:t>1,</a:t>
            </a:r>
            <a:r>
              <a:rPr lang="en-US" sz="2400" dirty="0">
                <a:latin typeface="ft anima" charset="0"/>
                <a:ea typeface="Microsoft YaHei Light" panose="020B0502040204020203" pitchFamily="34" charset="-122"/>
                <a:cs typeface="ft anima" charset="0"/>
                <a:sym typeface="+mn-ea"/>
              </a:rPr>
              <a:t>) represent the same edges.</a:t>
            </a:r>
            <a:endParaRPr lang="en-US" sz="2400" dirty="0">
              <a:latin typeface="Microsoft YaHei Light" panose="020B0502040204020203" pitchFamily="34" charset="-122"/>
              <a:ea typeface="Microsoft YaHei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descr="undirected"/>
          <p:cNvPicPr>
            <a:picLocks noChangeAspect="1"/>
          </p:cNvPicPr>
          <p:nvPr/>
        </p:nvPicPr>
        <p:blipFill>
          <a:blip r:embed="rId1"/>
          <a:stretch>
            <a:fillRect/>
          </a:stretch>
        </p:blipFill>
        <p:spPr>
          <a:xfrm>
            <a:off x="1108075" y="-429895"/>
            <a:ext cx="9975215" cy="7518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0"/>
          <p:cNvGrpSpPr/>
          <p:nvPr/>
        </p:nvGrpSpPr>
        <p:grpSpPr>
          <a:xfrm>
            <a:off x="6299200" y="2127250"/>
            <a:ext cx="5480050" cy="1699669"/>
            <a:chOff x="6349984" y="2126687"/>
            <a:chExt cx="5479884" cy="1700758"/>
          </a:xfrm>
        </p:grpSpPr>
        <p:sp>
          <p:nvSpPr>
            <p:cNvPr id="11275" name="矩形 8"/>
            <p:cNvSpPr/>
            <p:nvPr/>
          </p:nvSpPr>
          <p:spPr>
            <a:xfrm>
              <a:off x="6388084" y="3490044"/>
              <a:ext cx="5441784" cy="337401"/>
            </a:xfrm>
            <a:prstGeom prst="rect">
              <a:avLst/>
            </a:prstGeom>
            <a:noFill/>
            <a:ln w="9525">
              <a:noFill/>
            </a:ln>
          </p:spPr>
          <p:txBody>
            <a:bodyPr anchor="t" anchorCtr="0">
              <a:spAutoFit/>
            </a:bodyPr>
            <a:lstStyle/>
            <a:p>
              <a:endParaRPr lang="zh-CN" altLang="zh-CN" sz="1600" dirty="0">
                <a:latin typeface="Microsoft YaHei Light" panose="020B0502040204020203" pitchFamily="34" charset="-122"/>
                <a:ea typeface="Microsoft YaHei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lstStyle/>
            <a:p>
              <a:endParaRPr lang="zh-CN" altLang="en-US" sz="2800" dirty="0">
                <a:latin typeface="Microsoft YaHei Light" panose="020B0502040204020203" pitchFamily="34" charset="-122"/>
                <a:ea typeface="Microsoft YaHei Light" panose="020B0502040204020203" pitchFamily="34" charset="-122"/>
              </a:endParaRPr>
            </a:p>
          </p:txBody>
        </p:sp>
        <p:sp>
          <p:nvSpPr>
            <p:cNvPr id="11277" name="矩形 10"/>
            <p:cNvSpPr/>
            <p:nvPr/>
          </p:nvSpPr>
          <p:spPr>
            <a:xfrm>
              <a:off x="6349984" y="2126687"/>
              <a:ext cx="309871" cy="645573"/>
            </a:xfrm>
            <a:prstGeom prst="rect">
              <a:avLst/>
            </a:prstGeom>
            <a:noFill/>
            <a:ln w="9525">
              <a:noFill/>
            </a:ln>
          </p:spPr>
          <p:txBody>
            <a:bodyPr wrap="none" anchor="t" anchorCtr="0">
              <a:spAutoFit/>
            </a:bodyPr>
            <a:lstStyle/>
            <a:p>
              <a:endParaRPr lang="zh-CN" altLang="en-US" sz="3600" dirty="0">
                <a:latin typeface="Microsoft YaHei Light" panose="020B0502040204020203" pitchFamily="34" charset="-122"/>
                <a:ea typeface="Microsoft YaHei Light" panose="020B0502040204020203" pitchFamily="34" charset="-122"/>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Microsoft YaHei Light" panose="020B0502040204020203" pitchFamily="34" charset="-122"/>
                <a:ea typeface="Microsoft YaHei Light" panose="020B0502040204020203" pitchFamily="34" charset="-122"/>
              </a:rPr>
            </a:fld>
            <a:endParaRPr lang="zh-CN" altLang="en-US" sz="1200" dirty="0">
              <a:solidFill>
                <a:schemeClr val="bg1"/>
              </a:solidFill>
              <a:latin typeface="Microsoft YaHei Light" panose="020B0502040204020203" pitchFamily="34" charset="-122"/>
              <a:ea typeface="Microsoft YaHei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262892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1152246" y="11976"/>
              <a:ext cx="309883" cy="368300"/>
            </a:xfrm>
            <a:prstGeom prst="rect">
              <a:avLst/>
            </a:prstGeom>
            <a:noFill/>
            <a:ln w="9525">
              <a:noFill/>
            </a:ln>
          </p:spPr>
          <p:txBody>
            <a:bodyPr wrap="none" anchor="t" anchorCtr="0">
              <a:spAutoFit/>
            </a:bodyPr>
            <a:lstStyle/>
            <a:p>
              <a:pPr algn="ctr"/>
              <a:endParaRPr lang="zh-CN" altLang="en-US" dirty="0">
                <a:solidFill>
                  <a:schemeClr val="bg1"/>
                </a:solidFill>
                <a:latin typeface="Microsoft YaHei Light" panose="020B0502040204020203" pitchFamily="34" charset="-122"/>
                <a:ea typeface="Microsoft YaHei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sp>
          <p:nvSpPr>
            <p:cNvPr id="11283" name="文本框 17"/>
            <p:cNvSpPr txBox="1"/>
            <p:nvPr/>
          </p:nvSpPr>
          <p:spPr>
            <a:xfrm>
              <a:off x="7110076"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grpSp>
      <p:grpSp>
        <p:nvGrpSpPr>
          <p:cNvPr id="8193" name="组合 1"/>
          <p:cNvGrpSpPr/>
          <p:nvPr/>
        </p:nvGrpSpPr>
        <p:grpSpPr>
          <a:xfrm>
            <a:off x="-16510" y="576263"/>
            <a:ext cx="12225020" cy="1913431"/>
            <a:chOff x="0" y="1801022"/>
            <a:chExt cx="12225019" cy="1914219"/>
          </a:xfrm>
        </p:grpSpPr>
        <p:sp>
          <p:nvSpPr>
            <p:cNvPr id="14" name="矩形 13"/>
            <p:cNvSpPr/>
            <p:nvPr/>
          </p:nvSpPr>
          <p:spPr>
            <a:xfrm>
              <a:off x="0" y="2114550"/>
              <a:ext cx="241935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4"/>
            <p:cNvSpPr/>
            <p:nvPr/>
          </p:nvSpPr>
          <p:spPr>
            <a:xfrm>
              <a:off x="6240779" y="2114550"/>
              <a:ext cx="598424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196" name="文本框 15"/>
            <p:cNvSpPr txBox="1"/>
            <p:nvPr/>
          </p:nvSpPr>
          <p:spPr>
            <a:xfrm>
              <a:off x="928392" y="2145090"/>
              <a:ext cx="309880" cy="1569096"/>
            </a:xfrm>
            <a:prstGeom prst="rect">
              <a:avLst/>
            </a:prstGeom>
            <a:noFill/>
            <a:ln w="9525">
              <a:noFill/>
            </a:ln>
          </p:spPr>
          <p:txBody>
            <a:bodyPr wrap="none" anchor="t" anchorCtr="0">
              <a:spAutoFit/>
            </a:bodyPr>
            <a:lstStyle/>
            <a:p>
              <a:endParaRPr lang="zh-CN" altLang="en-US" sz="9600" dirty="0">
                <a:solidFill>
                  <a:schemeClr val="bg1"/>
                </a:solidFill>
                <a:latin typeface="Microsoft YaHei Light" panose="020B0502040204020203" pitchFamily="34" charset="-122"/>
                <a:ea typeface="Microsoft YaHei Light" panose="020B0502040204020203" pitchFamily="34" charset="-122"/>
              </a:endParaRPr>
            </a:p>
          </p:txBody>
        </p:sp>
        <p:sp>
          <p:nvSpPr>
            <p:cNvPr id="8197" name="文本框 16"/>
            <p:cNvSpPr txBox="1"/>
            <p:nvPr/>
          </p:nvSpPr>
          <p:spPr>
            <a:xfrm>
              <a:off x="2419350" y="1801022"/>
              <a:ext cx="4205605" cy="1015148"/>
            </a:xfrm>
            <a:prstGeom prst="rect">
              <a:avLst/>
            </a:prstGeom>
            <a:noFill/>
            <a:ln w="9525">
              <a:noFill/>
            </a:ln>
          </p:spPr>
          <p:txBody>
            <a:bodyPr wrap="square" anchor="t" anchorCtr="0">
              <a:spAutoFit/>
            </a:bodyPr>
            <a:lstStyle/>
            <a:p>
              <a:pPr defTabSz="914400"/>
              <a:endParaRPr lang="en-US" altLang="zh-CN" sz="6000" dirty="0">
                <a:solidFill>
                  <a:srgbClr val="595959"/>
                </a:solidFill>
                <a:latin typeface="Microsoft YaHei Light" panose="020B0502040204020203" pitchFamily="34" charset="-122"/>
                <a:ea typeface="Microsoft YaHei Light" panose="020B0502040204020203" pitchFamily="34" charset="-122"/>
              </a:endParaRPr>
            </a:p>
          </p:txBody>
        </p:sp>
        <p:sp>
          <p:nvSpPr>
            <p:cNvPr id="8198" name="文本框 17"/>
            <p:cNvSpPr txBox="1"/>
            <p:nvPr/>
          </p:nvSpPr>
          <p:spPr>
            <a:xfrm>
              <a:off x="2419350" y="3181350"/>
              <a:ext cx="309880" cy="521970"/>
            </a:xfrm>
            <a:prstGeom prst="rect">
              <a:avLst/>
            </a:prstGeom>
            <a:noFill/>
            <a:ln w="9525">
              <a:noFill/>
            </a:ln>
          </p:spPr>
          <p:txBody>
            <a:bodyPr wrap="none" anchor="t" anchorCtr="0">
              <a:spAutoFit/>
            </a:bodyPr>
            <a:lstStyle/>
            <a:p>
              <a:endParaRPr lang="zh-CN" altLang="en-US" sz="2800" b="1" dirty="0">
                <a:solidFill>
                  <a:srgbClr val="595959"/>
                </a:solidFill>
                <a:latin typeface="Microsoft YaHei Light" panose="020B0502040204020203" pitchFamily="34" charset="-122"/>
                <a:ea typeface="Microsoft YaHei Light" panose="020B0502040204020203" pitchFamily="34" charset="-122"/>
              </a:endParaRPr>
            </a:p>
          </p:txBody>
        </p:sp>
      </p:grpSp>
      <p:grpSp>
        <p:nvGrpSpPr>
          <p:cNvPr id="3" name="组合 1"/>
          <p:cNvGrpSpPr/>
          <p:nvPr/>
        </p:nvGrpSpPr>
        <p:grpSpPr>
          <a:xfrm>
            <a:off x="-16510" y="576263"/>
            <a:ext cx="12225020" cy="1913431"/>
            <a:chOff x="0" y="1801022"/>
            <a:chExt cx="12225019" cy="1914219"/>
          </a:xfrm>
        </p:grpSpPr>
        <p:sp>
          <p:nvSpPr>
            <p:cNvPr id="4" name="矩形 13"/>
            <p:cNvSpPr/>
            <p:nvPr/>
          </p:nvSpPr>
          <p:spPr>
            <a:xfrm>
              <a:off x="0" y="2114550"/>
              <a:ext cx="241935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A9619"/>
                </a:solidFill>
                <a:effectLst/>
                <a:uLnTx/>
                <a:uFillTx/>
                <a:latin typeface="+mn-lt"/>
                <a:ea typeface="+mn-ea"/>
                <a:cs typeface="+mn-cs"/>
              </a:endParaRPr>
            </a:p>
          </p:txBody>
        </p:sp>
        <p:sp>
          <p:nvSpPr>
            <p:cNvPr id="6" name="矩形 14"/>
            <p:cNvSpPr/>
            <p:nvPr/>
          </p:nvSpPr>
          <p:spPr>
            <a:xfrm>
              <a:off x="6240779" y="2114550"/>
              <a:ext cx="5984240" cy="1600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文本框 15"/>
            <p:cNvSpPr txBox="1"/>
            <p:nvPr/>
          </p:nvSpPr>
          <p:spPr>
            <a:xfrm>
              <a:off x="928392" y="2145090"/>
              <a:ext cx="309880" cy="1569096"/>
            </a:xfrm>
            <a:prstGeom prst="rect">
              <a:avLst/>
            </a:prstGeom>
            <a:noFill/>
            <a:ln w="9525">
              <a:noFill/>
            </a:ln>
          </p:spPr>
          <p:txBody>
            <a:bodyPr wrap="none" anchor="t" anchorCtr="0">
              <a:spAutoFit/>
            </a:bodyPr>
            <a:lstStyle/>
            <a:p>
              <a:endParaRPr lang="zh-CN" altLang="en-US" sz="9600" dirty="0">
                <a:solidFill>
                  <a:schemeClr val="bg1"/>
                </a:solidFill>
                <a:latin typeface="Microsoft YaHei Light" panose="020B0502040204020203" pitchFamily="34" charset="-122"/>
                <a:ea typeface="Microsoft YaHei Light" panose="020B0502040204020203" pitchFamily="34" charset="-122"/>
              </a:endParaRPr>
            </a:p>
          </p:txBody>
        </p:sp>
        <p:sp>
          <p:nvSpPr>
            <p:cNvPr id="8" name="文本框 16"/>
            <p:cNvSpPr txBox="1"/>
            <p:nvPr/>
          </p:nvSpPr>
          <p:spPr>
            <a:xfrm>
              <a:off x="2419350" y="1801022"/>
              <a:ext cx="4205605" cy="1015148"/>
            </a:xfrm>
            <a:prstGeom prst="rect">
              <a:avLst/>
            </a:prstGeom>
            <a:noFill/>
            <a:ln w="9525">
              <a:noFill/>
            </a:ln>
          </p:spPr>
          <p:txBody>
            <a:bodyPr wrap="square" anchor="t" anchorCtr="0">
              <a:spAutoFit/>
            </a:bodyPr>
            <a:lstStyle/>
            <a:p>
              <a:pPr defTabSz="914400"/>
              <a:endParaRPr lang="zh-CN" altLang="en-US" sz="6000" dirty="0">
                <a:solidFill>
                  <a:srgbClr val="595959"/>
                </a:solidFill>
                <a:latin typeface="Microsoft YaHei Light" panose="020B0502040204020203" pitchFamily="34" charset="-122"/>
                <a:ea typeface="Microsoft YaHei Light" panose="020B0502040204020203" pitchFamily="34" charset="-122"/>
              </a:endParaRPr>
            </a:p>
          </p:txBody>
        </p:sp>
        <p:sp>
          <p:nvSpPr>
            <p:cNvPr id="9" name="文本框 17"/>
            <p:cNvSpPr txBox="1"/>
            <p:nvPr/>
          </p:nvSpPr>
          <p:spPr>
            <a:xfrm>
              <a:off x="2419350" y="3181350"/>
              <a:ext cx="309880" cy="521970"/>
            </a:xfrm>
            <a:prstGeom prst="rect">
              <a:avLst/>
            </a:prstGeom>
            <a:noFill/>
            <a:ln w="9525">
              <a:noFill/>
            </a:ln>
          </p:spPr>
          <p:txBody>
            <a:bodyPr wrap="none" anchor="t" anchorCtr="0">
              <a:spAutoFit/>
            </a:bodyPr>
            <a:lstStyle/>
            <a:p>
              <a:endParaRPr lang="zh-CN" altLang="en-US" sz="2800" b="1" dirty="0">
                <a:solidFill>
                  <a:srgbClr val="595959"/>
                </a:solidFill>
                <a:latin typeface="Microsoft YaHei Light" panose="020B0502040204020203" pitchFamily="34" charset="-122"/>
                <a:ea typeface="Microsoft YaHei Light" panose="020B0502040204020203" pitchFamily="34" charset="-122"/>
              </a:endParaRPr>
            </a:p>
          </p:txBody>
        </p:sp>
        <p:sp>
          <p:nvSpPr>
            <p:cNvPr id="10" name="文本框 18"/>
            <p:cNvSpPr txBox="1"/>
            <p:nvPr/>
          </p:nvSpPr>
          <p:spPr>
            <a:xfrm>
              <a:off x="2324735" y="2267939"/>
              <a:ext cx="3954145" cy="1322614"/>
            </a:xfrm>
            <a:prstGeom prst="rect">
              <a:avLst/>
            </a:prstGeom>
            <a:noFill/>
            <a:ln w="9525">
              <a:noFill/>
            </a:ln>
          </p:spPr>
          <p:txBody>
            <a:bodyPr wrap="square" anchor="t" anchorCtr="0">
              <a:spAutoFit/>
            </a:bodyPr>
            <a:lstStyle/>
            <a:p>
              <a:pPr algn="ctr"/>
              <a:r>
                <a:rPr lang="en-US" altLang="zh-CN" sz="4000" b="1" dirty="0">
                  <a:solidFill>
                    <a:schemeClr val="tx1">
                      <a:lumMod val="75000"/>
                      <a:lumOff val="25000"/>
                    </a:schemeClr>
                  </a:solidFill>
                  <a:effectLst>
                    <a:outerShdw blurRad="50800" dist="38100" dir="5400000" algn="t" rotWithShape="0">
                      <a:prstClr val="black">
                        <a:alpha val="40000"/>
                      </a:prstClr>
                    </a:outerShdw>
                  </a:effectLst>
                  <a:latin typeface="Arial" panose="020B0604020202020204" pitchFamily="34" charset="0"/>
                  <a:ea typeface="+mj-ea"/>
                  <a:cs typeface="+mj-cs"/>
                  <a:sym typeface="+mn-ea"/>
                </a:rPr>
                <a:t>Graph</a:t>
              </a:r>
              <a:endParaRPr lang="en-US" altLang="zh-CN" sz="4000" b="1" dirty="0">
                <a:solidFill>
                  <a:schemeClr val="tx1">
                    <a:lumMod val="75000"/>
                    <a:lumOff val="25000"/>
                  </a:schemeClr>
                </a:solidFill>
                <a:effectLst>
                  <a:outerShdw blurRad="50800" dist="38100" dir="5400000" algn="t" rotWithShape="0">
                    <a:prstClr val="black">
                      <a:alpha val="40000"/>
                    </a:prstClr>
                  </a:outerShdw>
                </a:effectLst>
                <a:latin typeface="Arial" panose="020B0604020202020204" pitchFamily="34" charset="0"/>
                <a:ea typeface="+mj-ea"/>
                <a:cs typeface="+mj-cs"/>
                <a:sym typeface="+mn-ea"/>
              </a:endParaRPr>
            </a:p>
            <a:p>
              <a:pPr algn="ctr"/>
              <a:r>
                <a:rPr lang="en-US" altLang="zh-CN" sz="4000" b="1" dirty="0">
                  <a:solidFill>
                    <a:schemeClr val="tx1">
                      <a:lumMod val="75000"/>
                      <a:lumOff val="25000"/>
                    </a:schemeClr>
                  </a:solidFill>
                  <a:effectLst>
                    <a:outerShdw blurRad="50800" dist="38100" dir="5400000" algn="t" rotWithShape="0">
                      <a:prstClr val="black">
                        <a:alpha val="40000"/>
                      </a:prstClr>
                    </a:outerShdw>
                  </a:effectLst>
                  <a:latin typeface="Arial" panose="020B0604020202020204" pitchFamily="34" charset="0"/>
                  <a:ea typeface="+mj-ea"/>
                  <a:cs typeface="+mj-cs"/>
                  <a:sym typeface="+mn-ea"/>
                </a:rPr>
                <a:t>Representation</a:t>
              </a:r>
              <a:endParaRPr lang="en-US" altLang="zh-CN" sz="4000" b="1" dirty="0">
                <a:solidFill>
                  <a:schemeClr val="tx1">
                    <a:lumMod val="75000"/>
                    <a:lumOff val="25000"/>
                  </a:schemeClr>
                </a:solidFill>
                <a:effectLst>
                  <a:outerShdw blurRad="50800" dist="38100" dir="5400000" algn="t" rotWithShape="0">
                    <a:prstClr val="black">
                      <a:alpha val="40000"/>
                    </a:prstClr>
                  </a:outerShdw>
                </a:effectLst>
                <a:latin typeface="Arial" panose="020B0604020202020204" pitchFamily="34" charset="0"/>
                <a:ea typeface="+mj-ea"/>
                <a:cs typeface="+mj-cs"/>
                <a:sym typeface="+mn-ea"/>
              </a:endParaRPr>
            </a:p>
          </p:txBody>
        </p:sp>
      </p:grpSp>
      <p:sp>
        <p:nvSpPr>
          <p:cNvPr id="20" name="Text Box 19"/>
          <p:cNvSpPr txBox="1"/>
          <p:nvPr/>
        </p:nvSpPr>
        <p:spPr>
          <a:xfrm>
            <a:off x="1461770" y="2842260"/>
            <a:ext cx="6575425" cy="3599815"/>
          </a:xfrm>
          <a:prstGeom prst="rect">
            <a:avLst/>
          </a:prstGeom>
          <a:noFill/>
        </p:spPr>
        <p:txBody>
          <a:bodyPr wrap="none" rtlCol="0" anchor="t">
            <a:spAutoFit/>
          </a:bodyPr>
          <a:lstStyle/>
          <a:p>
            <a:pPr algn="l">
              <a:buFont typeface="Wingdings" panose="05000000000000000000" charset="0"/>
            </a:pPr>
            <a:r>
              <a:rPr lang="en-US" sz="2400" dirty="0">
                <a:latin typeface="ft anima" charset="0"/>
                <a:ea typeface="Microsoft YaHei Light" panose="020B0502040204020203" pitchFamily="34" charset="-122"/>
                <a:cs typeface="ft anima" charset="0"/>
                <a:sym typeface="+mn-ea"/>
              </a:rPr>
              <a:t>There are two types of grapgh representations:</a:t>
            </a:r>
            <a:endParaRPr lang="en-US" sz="2400" dirty="0">
              <a:latin typeface="ft anima" charset="0"/>
              <a:ea typeface="Microsoft YaHei Light" panose="020B0502040204020203" pitchFamily="34" charset="-122"/>
              <a:cs typeface="ft anima" charset="0"/>
              <a:sym typeface="+mn-ea"/>
            </a:endParaRPr>
          </a:p>
          <a:p>
            <a:pPr algn="l">
              <a:buFont typeface="Wingdings" panose="05000000000000000000" charset="0"/>
            </a:pPr>
            <a:endParaRPr lang="en-US" sz="2400" dirty="0">
              <a:latin typeface="ft anima" charset="0"/>
              <a:ea typeface="Microsoft YaHei Light" panose="020B0502040204020203" pitchFamily="34" charset="-122"/>
              <a:cs typeface="ft anima" charset="0"/>
            </a:endParaRPr>
          </a:p>
          <a:p>
            <a:pPr marL="342900" indent="-342900" algn="l">
              <a:buFont typeface="Wingdings" panose="05000000000000000000" charset="0"/>
              <a:buChar char="v"/>
            </a:pPr>
            <a:r>
              <a:rPr lang="en-US" sz="2400" dirty="0">
                <a:latin typeface="ft anima" charset="0"/>
                <a:ea typeface="Microsoft YaHei Light" panose="020B0502040204020203" pitchFamily="34" charset="-122"/>
                <a:cs typeface="ft anima" charset="0"/>
              </a:rPr>
              <a:t>Adjacency matrix representation.</a:t>
            </a:r>
            <a:endParaRPr lang="en-US" sz="2400" dirty="0">
              <a:latin typeface="ft anima" charset="0"/>
              <a:ea typeface="Microsoft YaHei Light" panose="020B0502040204020203" pitchFamily="34" charset="-122"/>
              <a:cs typeface="ft anima" charset="0"/>
            </a:endParaRPr>
          </a:p>
          <a:p>
            <a:pPr marL="342900" indent="-342900" algn="l">
              <a:buFont typeface="Wingdings" panose="05000000000000000000" charset="0"/>
              <a:buChar char="v"/>
            </a:pPr>
            <a:r>
              <a:rPr lang="en-US" sz="2400" dirty="0">
                <a:latin typeface="ft anima" charset="0"/>
                <a:ea typeface="Microsoft YaHei Light" panose="020B0502040204020203" pitchFamily="34" charset="-122"/>
                <a:cs typeface="ft anima" charset="0"/>
                <a:sym typeface="+mn-ea"/>
              </a:rPr>
              <a:t>Adjacency list representation.</a:t>
            </a:r>
            <a:endParaRPr lang="en-US" sz="2400" dirty="0">
              <a:latin typeface="ft anima" charset="0"/>
              <a:ea typeface="Microsoft YaHei Light" panose="020B0502040204020203" pitchFamily="34" charset="-122"/>
              <a:cs typeface="ft anima" charset="0"/>
              <a:sym typeface="+mn-ea"/>
            </a:endParaRPr>
          </a:p>
          <a:p>
            <a:pPr marL="342900" indent="-342900" algn="l">
              <a:buFont typeface="Wingdings" panose="05000000000000000000" charset="0"/>
              <a:buChar char="v"/>
            </a:pPr>
            <a:endParaRPr lang="en-US" sz="2400" dirty="0">
              <a:effectLst>
                <a:outerShdw blurRad="50800" dist="38100" dir="8100000" algn="tr" rotWithShape="0">
                  <a:prstClr val="black">
                    <a:alpha val="40000"/>
                  </a:prstClr>
                </a:outerShdw>
              </a:effectLst>
              <a:latin typeface="ft anima" charset="0"/>
              <a:ea typeface="Microsoft YaHei Light" panose="020B0502040204020203" pitchFamily="34" charset="-122"/>
              <a:cs typeface="ft anima" charset="0"/>
            </a:endParaRPr>
          </a:p>
          <a:p>
            <a:pPr marL="457200" indent="-457200" algn="l">
              <a:buFont typeface="Wingdings" panose="05000000000000000000" charset="0"/>
              <a:buChar char="§"/>
            </a:pPr>
            <a:r>
              <a:rPr lang="en-US" sz="2800" b="1" dirty="0">
                <a:solidFill>
                  <a:schemeClr val="accent1"/>
                </a:solidFill>
                <a:effectLst>
                  <a:outerShdw blurRad="50800" dist="38100" dir="8100000" algn="tr" rotWithShape="0">
                    <a:prstClr val="black">
                      <a:alpha val="40000"/>
                    </a:prstClr>
                  </a:outerShdw>
                </a:effectLst>
                <a:latin typeface="ft anima Med" charset="0"/>
                <a:ea typeface="Microsoft YaHei Light" panose="020B0502040204020203" pitchFamily="34" charset="-122"/>
                <a:cs typeface="ft anima Med" charset="0"/>
                <a:sym typeface="+mn-ea"/>
              </a:rPr>
              <a:t>Adjacency matrix representation:</a:t>
            </a:r>
            <a:endParaRPr lang="en-US" sz="2800" b="1" dirty="0">
              <a:solidFill>
                <a:schemeClr val="accent1"/>
              </a:solidFill>
              <a:effectLst>
                <a:outerShdw blurRad="50800" dist="38100" dir="8100000" algn="tr" rotWithShape="0">
                  <a:prstClr val="black">
                    <a:alpha val="40000"/>
                  </a:prstClr>
                </a:outerShdw>
              </a:effectLst>
              <a:latin typeface="ft anima Med" charset="0"/>
              <a:ea typeface="Microsoft YaHei Light" panose="020B0502040204020203" pitchFamily="34" charset="-122"/>
              <a:cs typeface="ft anima Med" charset="0"/>
              <a:sym typeface="+mn-ea"/>
            </a:endParaRPr>
          </a:p>
          <a:p>
            <a:pPr marL="342900" indent="-342900" algn="l">
              <a:buFont typeface="Wingdings" panose="05000000000000000000" charset="0"/>
            </a:pPr>
            <a:r>
              <a:rPr lang="en-US" sz="2400" dirty="0">
                <a:latin typeface="ft anima" charset="0"/>
                <a:ea typeface="Microsoft YaHei Light" panose="020B0502040204020203" pitchFamily="34" charset="-122"/>
                <a:cs typeface="ft anima" charset="0"/>
              </a:rPr>
              <a:t>An adjacency matrix is a way of representing</a:t>
            </a:r>
            <a:endParaRPr lang="en-US" sz="2400" dirty="0">
              <a:latin typeface="ft anima" charset="0"/>
              <a:ea typeface="Microsoft YaHei Light" panose="020B0502040204020203" pitchFamily="34" charset="-122"/>
              <a:cs typeface="ft anima" charset="0"/>
            </a:endParaRPr>
          </a:p>
          <a:p>
            <a:pPr algn="l">
              <a:buFont typeface="Wingdings" panose="05000000000000000000" charset="0"/>
            </a:pPr>
            <a:r>
              <a:rPr lang="en-US" sz="2400" dirty="0">
                <a:latin typeface="ft anima" charset="0"/>
                <a:ea typeface="Microsoft YaHei Light" panose="020B0502040204020203" pitchFamily="34" charset="-122"/>
                <a:cs typeface="ft anima" charset="0"/>
              </a:rPr>
              <a:t> a graph as a matrix of booleans (0's and 1's).</a:t>
            </a:r>
            <a:r>
              <a:rPr lang="en-US" sz="2800" b="1" dirty="0">
                <a:latin typeface="ft anima" charset="0"/>
                <a:ea typeface="Microsoft YaHei Light" panose="020B0502040204020203" pitchFamily="34" charset="-122"/>
                <a:cs typeface="ft anima" charset="0"/>
              </a:rPr>
              <a:t> </a:t>
            </a:r>
            <a:endParaRPr lang="en-US" sz="2800" b="1" dirty="0">
              <a:latin typeface="ft anima" charset="0"/>
              <a:ea typeface="Microsoft YaHei Light" panose="020B0502040204020203" pitchFamily="34" charset="-122"/>
              <a:cs typeface="ft anima" charset="0"/>
            </a:endParaRPr>
          </a:p>
          <a:p>
            <a:pPr algn="l">
              <a:buFont typeface="Wingdings" panose="05000000000000000000" charset="0"/>
            </a:pPr>
            <a:endParaRPr lang="en-US" sz="2800" b="1" dirty="0">
              <a:latin typeface="ft anima" charset="0"/>
              <a:ea typeface="Microsoft YaHei Light" panose="020B0502040204020203" pitchFamily="34" charset="-122"/>
              <a:cs typeface="ft anima"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20"/>
          <p:cNvGrpSpPr/>
          <p:nvPr/>
        </p:nvGrpSpPr>
        <p:grpSpPr>
          <a:xfrm>
            <a:off x="6350000" y="2127250"/>
            <a:ext cx="5480050" cy="1699669"/>
            <a:chOff x="6349984" y="2126687"/>
            <a:chExt cx="5479884" cy="1700758"/>
          </a:xfrm>
        </p:grpSpPr>
        <p:sp>
          <p:nvSpPr>
            <p:cNvPr id="11275" name="矩形 8"/>
            <p:cNvSpPr/>
            <p:nvPr/>
          </p:nvSpPr>
          <p:spPr>
            <a:xfrm>
              <a:off x="6388084" y="3490044"/>
              <a:ext cx="5441784" cy="337401"/>
            </a:xfrm>
            <a:prstGeom prst="rect">
              <a:avLst/>
            </a:prstGeom>
            <a:noFill/>
            <a:ln w="9525">
              <a:noFill/>
            </a:ln>
          </p:spPr>
          <p:txBody>
            <a:bodyPr anchor="t" anchorCtr="0">
              <a:spAutoFit/>
            </a:bodyPr>
            <a:lstStyle/>
            <a:p>
              <a:endParaRPr lang="zh-CN" altLang="zh-CN" sz="1600" dirty="0">
                <a:latin typeface="Microsoft YaHei Light" panose="020B0502040204020203" pitchFamily="34" charset="-122"/>
                <a:ea typeface="Microsoft YaHei Light" panose="020B0502040204020203" pitchFamily="34" charset="-122"/>
              </a:endParaRPr>
            </a:p>
          </p:txBody>
        </p:sp>
        <p:sp>
          <p:nvSpPr>
            <p:cNvPr id="11276" name="矩形 9"/>
            <p:cNvSpPr/>
            <p:nvPr/>
          </p:nvSpPr>
          <p:spPr>
            <a:xfrm>
              <a:off x="6362684" y="2743863"/>
              <a:ext cx="309871" cy="522305"/>
            </a:xfrm>
            <a:prstGeom prst="rect">
              <a:avLst/>
            </a:prstGeom>
            <a:noFill/>
            <a:ln w="9525">
              <a:noFill/>
            </a:ln>
          </p:spPr>
          <p:txBody>
            <a:bodyPr wrap="none" anchor="t" anchorCtr="0">
              <a:spAutoFit/>
            </a:bodyPr>
            <a:lstStyle/>
            <a:p>
              <a:endParaRPr lang="zh-CN" altLang="en-US" sz="2800" dirty="0">
                <a:latin typeface="Microsoft YaHei Light" panose="020B0502040204020203" pitchFamily="34" charset="-122"/>
                <a:ea typeface="Microsoft YaHei Light" panose="020B0502040204020203" pitchFamily="34" charset="-122"/>
              </a:endParaRPr>
            </a:p>
          </p:txBody>
        </p:sp>
        <p:sp>
          <p:nvSpPr>
            <p:cNvPr id="11277" name="矩形 10"/>
            <p:cNvSpPr/>
            <p:nvPr/>
          </p:nvSpPr>
          <p:spPr>
            <a:xfrm>
              <a:off x="6349984" y="2126687"/>
              <a:ext cx="309871" cy="645573"/>
            </a:xfrm>
            <a:prstGeom prst="rect">
              <a:avLst/>
            </a:prstGeom>
            <a:noFill/>
            <a:ln w="9525">
              <a:noFill/>
            </a:ln>
          </p:spPr>
          <p:txBody>
            <a:bodyPr wrap="none" anchor="t" anchorCtr="0">
              <a:spAutoFit/>
            </a:bodyPr>
            <a:lstStyle/>
            <a:p>
              <a:endParaRPr lang="zh-CN" altLang="en-US" sz="3600" dirty="0">
                <a:latin typeface="Microsoft YaHei Light" panose="020B0502040204020203" pitchFamily="34" charset="-122"/>
                <a:ea typeface="Microsoft YaHei Light" panose="020B0502040204020203" pitchFamily="34" charset="-122"/>
              </a:endParaRPr>
            </a:p>
          </p:txBody>
        </p:sp>
      </p:grpSp>
      <p:sp>
        <p:nvSpPr>
          <p:cNvPr id="11278" name="灯片编号占位符 2"/>
          <p:cNvSpPr>
            <a:spLocks noGrp="1"/>
          </p:cNvSpPr>
          <p:nvPr>
            <p:ph type="sldNum" sz="quarter" idx="4"/>
          </p:nvPr>
        </p:nvSpPr>
        <p:spPr>
          <a:noFill/>
          <a:ln>
            <a:noFill/>
          </a:ln>
        </p:spPr>
        <p:txBody>
          <a:bodyPr wrap="square" lIns="91440" tIns="45720" rIns="91440" bIns="45720" anchor="ctr"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SimSun"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5pPr>
          </a:lstStyle>
          <a:p>
            <a:pPr lvl="0" indent="0" algn="ctr">
              <a:buFont typeface="Arial" panose="020B0604020202020204" pitchFamily="34" charset="0"/>
              <a:buChar char="•"/>
            </a:pPr>
            <a:fld id="{9A0DB2DC-4C9A-4742-B13C-FB6460FD3503}" type="slidenum">
              <a:rPr lang="zh-CN" altLang="en-US" sz="1200" dirty="0">
                <a:solidFill>
                  <a:schemeClr val="bg1"/>
                </a:solidFill>
                <a:latin typeface="Microsoft YaHei Light" panose="020B0502040204020203" pitchFamily="34" charset="-122"/>
                <a:ea typeface="Microsoft YaHei Light" panose="020B0502040204020203" pitchFamily="34" charset="-122"/>
              </a:rPr>
            </a:fld>
            <a:endParaRPr lang="zh-CN" altLang="en-US" sz="1200" dirty="0">
              <a:solidFill>
                <a:schemeClr val="bg1"/>
              </a:solidFill>
              <a:latin typeface="Microsoft YaHei Light" panose="020B0502040204020203" pitchFamily="34" charset="-122"/>
              <a:ea typeface="Microsoft YaHei Light" panose="020B0502040204020203" pitchFamily="34" charset="-122"/>
            </a:endParaRPr>
          </a:p>
        </p:txBody>
      </p:sp>
      <p:grpSp>
        <p:nvGrpSpPr>
          <p:cNvPr id="11279" name="组合 13"/>
          <p:cNvGrpSpPr/>
          <p:nvPr/>
        </p:nvGrpSpPr>
        <p:grpSpPr>
          <a:xfrm>
            <a:off x="0" y="-14287"/>
            <a:ext cx="10398284" cy="400050"/>
            <a:chOff x="539" y="0"/>
            <a:chExt cx="10398396" cy="400050"/>
          </a:xfrm>
        </p:grpSpPr>
        <p:sp>
          <p:nvSpPr>
            <p:cNvPr id="15" name="矩形 14"/>
            <p:cNvSpPr/>
            <p:nvPr/>
          </p:nvSpPr>
          <p:spPr>
            <a:xfrm>
              <a:off x="539" y="0"/>
              <a:ext cx="2628928" cy="400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81" name="文本框 15"/>
            <p:cNvSpPr txBox="1"/>
            <p:nvPr/>
          </p:nvSpPr>
          <p:spPr>
            <a:xfrm>
              <a:off x="1152246" y="11976"/>
              <a:ext cx="309883" cy="368300"/>
            </a:xfrm>
            <a:prstGeom prst="rect">
              <a:avLst/>
            </a:prstGeom>
            <a:noFill/>
            <a:ln w="9525">
              <a:noFill/>
            </a:ln>
          </p:spPr>
          <p:txBody>
            <a:bodyPr wrap="none" anchor="t" anchorCtr="0">
              <a:spAutoFit/>
            </a:bodyPr>
            <a:lstStyle/>
            <a:p>
              <a:pPr algn="ctr"/>
              <a:endParaRPr lang="zh-CN" altLang="en-US" dirty="0">
                <a:solidFill>
                  <a:schemeClr val="bg1"/>
                </a:solidFill>
                <a:latin typeface="Microsoft YaHei Light" panose="020B0502040204020203" pitchFamily="34" charset="-122"/>
                <a:ea typeface="Microsoft YaHei Light" panose="020B0502040204020203" pitchFamily="34" charset="-122"/>
              </a:endParaRPr>
            </a:p>
          </p:txBody>
        </p:sp>
        <p:sp>
          <p:nvSpPr>
            <p:cNvPr id="11282" name="文本框 16"/>
            <p:cNvSpPr txBox="1"/>
            <p:nvPr/>
          </p:nvSpPr>
          <p:spPr>
            <a:xfrm>
              <a:off x="4131101"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sp>
          <p:nvSpPr>
            <p:cNvPr id="11283" name="文本框 17"/>
            <p:cNvSpPr txBox="1"/>
            <p:nvPr/>
          </p:nvSpPr>
          <p:spPr>
            <a:xfrm>
              <a:off x="7110076"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sp>
          <p:nvSpPr>
            <p:cNvPr id="11284" name="文本框 18"/>
            <p:cNvSpPr txBox="1"/>
            <p:nvPr/>
          </p:nvSpPr>
          <p:spPr>
            <a:xfrm>
              <a:off x="10089052" y="12700"/>
              <a:ext cx="309883" cy="368300"/>
            </a:xfrm>
            <a:prstGeom prst="rect">
              <a:avLst/>
            </a:prstGeom>
            <a:noFill/>
            <a:ln w="9525">
              <a:noFill/>
            </a:ln>
          </p:spPr>
          <p:txBody>
            <a:bodyPr wrap="none" anchor="t" anchorCtr="0">
              <a:spAutoFit/>
            </a:bodyPr>
            <a:lstStyle/>
            <a:p>
              <a:pPr algn="ctr"/>
              <a:endParaRPr lang="zh-CN" altLang="en-US" dirty="0">
                <a:solidFill>
                  <a:srgbClr val="808080"/>
                </a:solidFill>
                <a:latin typeface="Microsoft YaHei Light" panose="020B0502040204020203" pitchFamily="34" charset="-122"/>
                <a:ea typeface="Microsoft YaHei Light" panose="020B0502040204020203" pitchFamily="34" charset="-122"/>
              </a:endParaRPr>
            </a:p>
          </p:txBody>
        </p:sp>
      </p:grpSp>
      <p:pic>
        <p:nvPicPr>
          <p:cNvPr id="2" name="Picture 1" descr="adjacent matrix"/>
          <p:cNvPicPr>
            <a:picLocks noChangeAspect="1"/>
          </p:cNvPicPr>
          <p:nvPr/>
        </p:nvPicPr>
        <p:blipFill>
          <a:blip r:embed="rId1"/>
          <a:stretch>
            <a:fillRect/>
          </a:stretch>
        </p:blipFill>
        <p:spPr>
          <a:xfrm>
            <a:off x="1553210" y="794385"/>
            <a:ext cx="8261350" cy="6226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微软雅黑">
  <a:themeElements>
    <a:clrScheme name="自定义 8">
      <a:dk1>
        <a:sysClr val="windowText" lastClr="000000"/>
      </a:dk1>
      <a:lt1>
        <a:sysClr val="window" lastClr="FFFFFF"/>
      </a:lt1>
      <a:dk2>
        <a:srgbClr val="44546A"/>
      </a:dk2>
      <a:lt2>
        <a:srgbClr val="E7E6E6"/>
      </a:lt2>
      <a:accent1>
        <a:srgbClr val="EA9619"/>
      </a:accent1>
      <a:accent2>
        <a:srgbClr val="3A3838"/>
      </a:accent2>
      <a:accent3>
        <a:srgbClr val="75ACCA"/>
      </a:accent3>
      <a:accent4>
        <a:srgbClr val="BF5A5A"/>
      </a:accent4>
      <a:accent5>
        <a:srgbClr val="4E5C71"/>
      </a:accent5>
      <a:accent6>
        <a:srgbClr val="000000"/>
      </a:accent6>
      <a:hlink>
        <a:srgbClr val="EB7513"/>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Microsoft YaHei Light" panose="020B0502040204020203" pitchFamily="34" charset="-122"/>
            <a:ea typeface="Microsoft YaHei Light" panose="020B0502040204020203"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4493</Words>
  <Application>WPS Presentation</Application>
  <PresentationFormat>Widescreen</PresentationFormat>
  <Paragraphs>148</Paragraphs>
  <Slides>33</Slides>
  <Notes>1</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33</vt:i4>
      </vt:variant>
    </vt:vector>
  </HeadingPairs>
  <TitlesOfParts>
    <vt:vector size="56" baseType="lpstr">
      <vt:lpstr>Arial</vt:lpstr>
      <vt:lpstr>SimSun</vt:lpstr>
      <vt:lpstr>Wingdings</vt:lpstr>
      <vt:lpstr>Calibri</vt:lpstr>
      <vt:lpstr>Microsoft YaHei Light</vt:lpstr>
      <vt:lpstr>Wingdings</vt:lpstr>
      <vt:lpstr>Microsoft YaHei</vt:lpstr>
      <vt:lpstr>Arial Unicode MS</vt:lpstr>
      <vt:lpstr>Times New Roman</vt:lpstr>
      <vt:lpstr>ft anima</vt:lpstr>
      <vt:lpstr>ft anima Med</vt:lpstr>
      <vt:lpstr>Aharoni</vt:lpstr>
      <vt:lpstr>BILLY ARGEL FONT</vt:lpstr>
      <vt:lpstr>Arial Black</vt:lpstr>
      <vt:lpstr>Microsoft JhengHei</vt:lpstr>
      <vt:lpstr>Microsoft JhengHei Light</vt:lpstr>
      <vt:lpstr>MingLiU-ExtB</vt:lpstr>
      <vt:lpstr>Microsoft JhengHei UI Light</vt:lpstr>
      <vt:lpstr>Microsoft New Tai Lue</vt:lpstr>
      <vt:lpstr>MingLiU_HKSCS-ExtB</vt:lpstr>
      <vt:lpstr>Milky Cookies Script Demo</vt:lpstr>
      <vt:lpstr>Microsoft PhagsPa</vt:lpstr>
      <vt:lpstr>微软雅黑</vt:lpstr>
      <vt:lpstr>PARALLEL &amp; DISTRIBUTED COMPUTING</vt:lpstr>
      <vt:lpstr>GROUP MEMBERS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All pairs shortest path</vt:lpstr>
      <vt:lpstr>Dijkstra’s algorithm : parallel formulation </vt:lpstr>
      <vt:lpstr>Dijkstra’s algorithm : parallel formulation </vt:lpstr>
      <vt:lpstr>floyed warshall algorithm</vt:lpstr>
      <vt:lpstr>example</vt:lpstr>
      <vt:lpstr>Cont…..</vt:lpstr>
      <vt:lpstr>Cont……</vt:lpstr>
      <vt:lpstr>Cont…….</vt:lpstr>
      <vt:lpstr>Cont…..</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杨桉楠</dc:creator>
  <cp:lastModifiedBy>NR</cp:lastModifiedBy>
  <cp:revision>91</cp:revision>
  <dcterms:created xsi:type="dcterms:W3CDTF">2015-02-04T03:55:00Z</dcterms:created>
  <dcterms:modified xsi:type="dcterms:W3CDTF">2023-01-08T18:50:45Z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1033-11.2.0.11440</vt:lpwstr>
  </property>
  <property fmtid="{D5CDD505-2E9C-101B-9397-08002B2CF9AE}" pid="3" name="ICV">
    <vt:lpwstr>4BBE4454AA93430AB6C4A9D7FE42323F</vt:lpwstr>
  </property>
</Properties>
</file>